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CCFFFF"/>
    <a:srgbClr val="FFFFB7"/>
    <a:srgbClr val="FFFFA7"/>
    <a:srgbClr val="FFFFC5"/>
    <a:srgbClr val="E6EDF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75" autoAdjust="0"/>
    <p:restoredTop sz="98566" autoAdjust="0"/>
  </p:normalViewPr>
  <p:slideViewPr>
    <p:cSldViewPr>
      <p:cViewPr>
        <p:scale>
          <a:sx n="43" d="100"/>
          <a:sy n="43" d="100"/>
        </p:scale>
        <p:origin x="-78" y="4122"/>
      </p:cViewPr>
      <p:guideLst>
        <p:guide orient="horz" pos="10368"/>
        <p:guide pos="16128"/>
      </p:guideLst>
    </p:cSldViewPr>
  </p:slideViewPr>
  <p:notesTextViewPr>
    <p:cViewPr>
      <p:scale>
        <a:sx n="100" d="100"/>
        <a:sy n="100" d="100"/>
      </p:scale>
      <p:origin x="0" y="96"/>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0226042"/>
            <a:ext cx="4352544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18653760"/>
            <a:ext cx="3584448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E1E7E3-1702-4158-9A16-97E8F5B2A857}" type="datetimeFigureOut">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1E7E3-1702-4158-9A16-97E8F5B2A857}" type="datetimeFigureOut">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318265"/>
            <a:ext cx="1152144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318265"/>
            <a:ext cx="3371088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1E7E3-1702-4158-9A16-97E8F5B2A857}" type="datetimeFigureOut">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1E7E3-1702-4158-9A16-97E8F5B2A857}" type="datetimeFigureOut">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2" y="21153122"/>
            <a:ext cx="4352544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2" y="13952225"/>
            <a:ext cx="4352544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E1E7E3-1702-4158-9A16-97E8F5B2A857}" type="datetimeFigureOut">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7680963"/>
            <a:ext cx="2261616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7680963"/>
            <a:ext cx="2261616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E1E7E3-1702-4158-9A16-97E8F5B2A857}" type="datetimeFigureOut">
              <a:rPr lang="en-US" smtClean="0"/>
              <a:pPr/>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7368542"/>
            <a:ext cx="2262505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560320" y="10439400"/>
            <a:ext cx="2262505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2" y="7368542"/>
            <a:ext cx="2263394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6012142" y="10439400"/>
            <a:ext cx="2263394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E1E7E3-1702-4158-9A16-97E8F5B2A857}" type="datetimeFigureOut">
              <a:rPr lang="en-US" smtClean="0"/>
              <a:pPr/>
              <a:t>4/27/2012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E1E7E3-1702-4158-9A16-97E8F5B2A857}" type="datetimeFigureOut">
              <a:rPr lang="en-US" smtClean="0"/>
              <a:pPr/>
              <a:t>4/27/2012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1E7E3-1702-4158-9A16-97E8F5B2A857}" type="datetimeFigureOut">
              <a:rPr lang="en-US" smtClean="0"/>
              <a:pPr/>
              <a:t>4/27/2012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310640"/>
            <a:ext cx="1684655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20020280" y="1310643"/>
            <a:ext cx="286258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4" y="6888483"/>
            <a:ext cx="1684655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1E7E3-1702-4158-9A16-97E8F5B2A857}" type="datetimeFigureOut">
              <a:rPr lang="en-US" smtClean="0"/>
              <a:pPr/>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2" y="23042880"/>
            <a:ext cx="3072384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10036812" y="2941320"/>
            <a:ext cx="3072384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10036812" y="25763222"/>
            <a:ext cx="3072384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1E7E3-1702-4158-9A16-97E8F5B2A857}" type="datetimeFigureOut">
              <a:rPr lang="en-US" smtClean="0"/>
              <a:pPr/>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6EB13-7BBD-42C7-B998-2D016BCD76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318262"/>
            <a:ext cx="4608576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7680963"/>
            <a:ext cx="4608576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0510482"/>
            <a:ext cx="1194816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78E1E7E3-1702-4158-9A16-97E8F5B2A857}" type="datetimeFigureOut">
              <a:rPr lang="en-US" smtClean="0"/>
              <a:pPr/>
              <a:t>4/27/2012</a:t>
            </a:fld>
            <a:endParaRPr lang="en-US"/>
          </a:p>
        </p:txBody>
      </p:sp>
      <p:sp>
        <p:nvSpPr>
          <p:cNvPr id="5" name="Footer Placeholder 4"/>
          <p:cNvSpPr>
            <a:spLocks noGrp="1"/>
          </p:cNvSpPr>
          <p:nvPr>
            <p:ph type="ftr" sz="quarter" idx="3"/>
          </p:nvPr>
        </p:nvSpPr>
        <p:spPr>
          <a:xfrm>
            <a:off x="17495520" y="30510482"/>
            <a:ext cx="1621536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0510482"/>
            <a:ext cx="1194816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EC36EB13-7BBD-42C7-B998-2D016BCD76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nas.org/content/106/44/18837.ful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FFFF">
            <a:alpha val="27000"/>
          </a:srgbClr>
        </a:solidFill>
        <a:effectLst/>
      </p:bgPr>
    </p:bg>
    <p:spTree>
      <p:nvGrpSpPr>
        <p:cNvPr id="1" name=""/>
        <p:cNvGrpSpPr/>
        <p:nvPr/>
      </p:nvGrpSpPr>
      <p:grpSpPr>
        <a:xfrm>
          <a:off x="0" y="0"/>
          <a:ext cx="0" cy="0"/>
          <a:chOff x="0" y="0"/>
          <a:chExt cx="0" cy="0"/>
        </a:xfrm>
      </p:grpSpPr>
      <p:cxnSp>
        <p:nvCxnSpPr>
          <p:cNvPr id="1112" name="Straight Arrow Connector 1111"/>
          <p:cNvCxnSpPr/>
          <p:nvPr/>
        </p:nvCxnSpPr>
        <p:spPr>
          <a:xfrm>
            <a:off x="16844938" y="22707600"/>
            <a:ext cx="452462" cy="914400"/>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163" name="Straight Arrow Connector 1162"/>
          <p:cNvCxnSpPr/>
          <p:nvPr/>
        </p:nvCxnSpPr>
        <p:spPr>
          <a:xfrm>
            <a:off x="16840200" y="19507200"/>
            <a:ext cx="0" cy="914400"/>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161" name="Straight Arrow Connector 1160"/>
          <p:cNvCxnSpPr/>
          <p:nvPr/>
        </p:nvCxnSpPr>
        <p:spPr>
          <a:xfrm>
            <a:off x="16764000" y="20683954"/>
            <a:ext cx="19050" cy="728246"/>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041" name="Straight Arrow Connector 1040"/>
          <p:cNvCxnSpPr/>
          <p:nvPr/>
        </p:nvCxnSpPr>
        <p:spPr>
          <a:xfrm>
            <a:off x="16793028" y="21564600"/>
            <a:ext cx="0" cy="914400"/>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047" name="Straight Arrow Connector 1046"/>
          <p:cNvCxnSpPr/>
          <p:nvPr/>
        </p:nvCxnSpPr>
        <p:spPr>
          <a:xfrm>
            <a:off x="16992600" y="20574000"/>
            <a:ext cx="1143000" cy="9906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157" name="Rounded Rectangle 1156"/>
          <p:cNvSpPr/>
          <p:nvPr/>
        </p:nvSpPr>
        <p:spPr>
          <a:xfrm>
            <a:off x="16230600" y="22936200"/>
            <a:ext cx="10668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6" name="Rounded Rectangle 1155"/>
          <p:cNvSpPr/>
          <p:nvPr/>
        </p:nvSpPr>
        <p:spPr>
          <a:xfrm>
            <a:off x="15849600" y="21764172"/>
            <a:ext cx="10668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5" name="Rounded Rectangle 1154"/>
          <p:cNvSpPr/>
          <p:nvPr/>
        </p:nvSpPr>
        <p:spPr>
          <a:xfrm>
            <a:off x="15773400" y="20878800"/>
            <a:ext cx="10668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TextBox 334"/>
          <p:cNvSpPr txBox="1"/>
          <p:nvPr/>
        </p:nvSpPr>
        <p:spPr>
          <a:xfrm>
            <a:off x="0" y="990600"/>
            <a:ext cx="51206400" cy="1446550"/>
          </a:xfrm>
          <a:prstGeom prst="rect">
            <a:avLst/>
          </a:prstGeom>
          <a:noFill/>
        </p:spPr>
        <p:txBody>
          <a:bodyPr wrap="square" rtlCol="0">
            <a:spAutoFit/>
          </a:bodyPr>
          <a:lstStyle/>
          <a:p>
            <a:pPr algn="ctr"/>
            <a:r>
              <a:rPr lang="en-US" sz="8800" b="1" dirty="0" smtClean="0">
                <a:latin typeface="Arial Black" pitchFamily="34" charset="0"/>
                <a:cs typeface="Aharoni" pitchFamily="2" charset="-79"/>
              </a:rPr>
              <a:t>From Light Harvesting </a:t>
            </a:r>
            <a:r>
              <a:rPr lang="en-US" sz="8800" b="1" dirty="0">
                <a:latin typeface="Arial Black" pitchFamily="34" charset="0"/>
                <a:cs typeface="Aharoni" pitchFamily="2" charset="-79"/>
              </a:rPr>
              <a:t>&amp; CO</a:t>
            </a:r>
            <a:r>
              <a:rPr lang="en-US" sz="8800" b="1" baseline="-25000" dirty="0">
                <a:latin typeface="Arial Black" pitchFamily="34" charset="0"/>
                <a:cs typeface="Aharoni" pitchFamily="2" charset="-79"/>
              </a:rPr>
              <a:t>2</a:t>
            </a:r>
            <a:r>
              <a:rPr lang="en-US" sz="8800" b="1" dirty="0">
                <a:latin typeface="Arial Black" pitchFamily="34" charset="0"/>
                <a:cs typeface="Aharoni" pitchFamily="2" charset="-79"/>
              </a:rPr>
              <a:t> </a:t>
            </a:r>
            <a:r>
              <a:rPr lang="en-US" sz="8800" b="1" dirty="0" smtClean="0">
                <a:latin typeface="Arial Black" pitchFamily="34" charset="0"/>
                <a:cs typeface="Aharoni" pitchFamily="2" charset="-79"/>
              </a:rPr>
              <a:t>Fixation </a:t>
            </a:r>
            <a:r>
              <a:rPr lang="en-US" sz="8800" b="1" dirty="0">
                <a:latin typeface="Arial Black" pitchFamily="34" charset="0"/>
                <a:cs typeface="Aharoni" pitchFamily="2" charset="-79"/>
              </a:rPr>
              <a:t>to the </a:t>
            </a:r>
            <a:r>
              <a:rPr lang="en-US" sz="8800" b="1" dirty="0" smtClean="0">
                <a:latin typeface="Arial Black" pitchFamily="34" charset="0"/>
                <a:cs typeface="Aharoni" pitchFamily="2" charset="-79"/>
              </a:rPr>
              <a:t>Accumulation </a:t>
            </a:r>
            <a:r>
              <a:rPr lang="en-US" sz="8800" b="1" dirty="0">
                <a:latin typeface="Arial Black" pitchFamily="34" charset="0"/>
                <a:cs typeface="Aharoni" pitchFamily="2" charset="-79"/>
              </a:rPr>
              <a:t>of TAG</a:t>
            </a:r>
            <a:endParaRPr lang="en-US" sz="8800" dirty="0">
              <a:latin typeface="Arial Black" pitchFamily="34" charset="0"/>
              <a:cs typeface="Aharoni" pitchFamily="2" charset="-79"/>
            </a:endParaRPr>
          </a:p>
        </p:txBody>
      </p:sp>
      <p:sp>
        <p:nvSpPr>
          <p:cNvPr id="336" name="TextBox 335"/>
          <p:cNvSpPr txBox="1"/>
          <p:nvPr/>
        </p:nvSpPr>
        <p:spPr>
          <a:xfrm>
            <a:off x="0" y="2971801"/>
            <a:ext cx="51206400" cy="1015663"/>
          </a:xfrm>
          <a:prstGeom prst="rect">
            <a:avLst/>
          </a:prstGeom>
          <a:noFill/>
        </p:spPr>
        <p:txBody>
          <a:bodyPr wrap="square" rtlCol="0">
            <a:spAutoFit/>
          </a:bodyPr>
          <a:lstStyle/>
          <a:p>
            <a:pPr algn="ctr"/>
            <a:r>
              <a:rPr lang="en-US" sz="6000" dirty="0" smtClean="0"/>
              <a:t>David Hildebrand and Craig Schluttenhofer</a:t>
            </a:r>
            <a:endParaRPr lang="en-US" sz="6000" dirty="0"/>
          </a:p>
        </p:txBody>
      </p:sp>
      <p:sp>
        <p:nvSpPr>
          <p:cNvPr id="445" name="TextBox 444"/>
          <p:cNvSpPr txBox="1"/>
          <p:nvPr/>
        </p:nvSpPr>
        <p:spPr>
          <a:xfrm>
            <a:off x="889000" y="4038600"/>
            <a:ext cx="11912600" cy="6047809"/>
          </a:xfrm>
          <a:prstGeom prst="rect">
            <a:avLst/>
          </a:prstGeom>
          <a:noFill/>
        </p:spPr>
        <p:txBody>
          <a:bodyPr wrap="square" rtlCol="0">
            <a:spAutoFit/>
          </a:bodyPr>
          <a:lstStyle/>
          <a:p>
            <a:pPr algn="ctr">
              <a:lnSpc>
                <a:spcPct val="150000"/>
              </a:lnSpc>
            </a:pPr>
            <a:r>
              <a:rPr lang="en-US" sz="2800" b="1" dirty="0" smtClean="0"/>
              <a:t>SUMMARY</a:t>
            </a:r>
            <a:endParaRPr lang="en-US" sz="2800" b="1" dirty="0" smtClean="0"/>
          </a:p>
          <a:p>
            <a:pPr algn="ctr">
              <a:lnSpc>
                <a:spcPct val="150000"/>
              </a:lnSpc>
            </a:pPr>
            <a:endParaRPr lang="en-US" sz="1000" b="1" dirty="0" smtClean="0"/>
          </a:p>
          <a:p>
            <a:pPr>
              <a:lnSpc>
                <a:spcPct val="150000"/>
              </a:lnSpc>
              <a:tabLst>
                <a:tab pos="461963" algn="l"/>
              </a:tabLst>
            </a:pPr>
            <a:r>
              <a:rPr lang="en-US" sz="2000" dirty="0" smtClean="0"/>
              <a:t>	</a:t>
            </a:r>
            <a:r>
              <a:rPr lang="en-US" sz="2000" b="1" dirty="0" smtClean="0"/>
              <a:t>In plants lipids primarily form oils for storage or membrane formation and waxes for plant cuticle development.  Oil production in plants is an energy intensive process requiring multiple cellular compartments and metabolic pathways.  Necessary chemical energy is made available through light energy capture by photosynthesis.  Energy is used by the Calvin cycle to fix carbon dioxide into sugars.  Sugar intermediates are broken into </a:t>
            </a:r>
            <a:r>
              <a:rPr lang="en-US" sz="2000" b="1" dirty="0" smtClean="0"/>
              <a:t>acetyl-CoA </a:t>
            </a:r>
            <a:r>
              <a:rPr lang="en-US" sz="2000" b="1" dirty="0" smtClean="0"/>
              <a:t>through glycolysis which becomes a substrate for fatty acid synthesis.  Sucrose is moved from source tissues to seed sinks through the vascular system.  Sucrose is then converted </a:t>
            </a:r>
            <a:r>
              <a:rPr lang="en-US" sz="2000" b="1" dirty="0" smtClean="0"/>
              <a:t>to hexose phosphates (HP) and triose Ps (TP) </a:t>
            </a:r>
            <a:r>
              <a:rPr lang="en-US" sz="2000" b="1" dirty="0" smtClean="0"/>
              <a:t>which </a:t>
            </a:r>
            <a:r>
              <a:rPr lang="en-US" sz="2000" b="1" dirty="0" smtClean="0"/>
              <a:t>are transported in </a:t>
            </a:r>
            <a:r>
              <a:rPr lang="en-US" sz="2000" b="1" dirty="0" smtClean="0"/>
              <a:t>to </a:t>
            </a:r>
            <a:r>
              <a:rPr lang="en-US" sz="2000" b="1" dirty="0" smtClean="0"/>
              <a:t>plastids </a:t>
            </a:r>
            <a:r>
              <a:rPr lang="en-US" sz="2000" b="1" dirty="0" smtClean="0"/>
              <a:t>and subsequently </a:t>
            </a:r>
            <a:r>
              <a:rPr lang="en-US" sz="2000" b="1" dirty="0" smtClean="0"/>
              <a:t>utilized in fatty </a:t>
            </a:r>
            <a:r>
              <a:rPr lang="en-US" sz="2000" b="1" dirty="0" smtClean="0"/>
              <a:t>acid (FA) synthesis</a:t>
            </a:r>
            <a:r>
              <a:rPr lang="en-US" sz="2000" b="1" dirty="0" smtClean="0"/>
              <a:t>. </a:t>
            </a:r>
            <a:r>
              <a:rPr lang="en-US" sz="2000" b="1" dirty="0" smtClean="0"/>
              <a:t>FA synthesis consumes a large quantity of </a:t>
            </a:r>
            <a:r>
              <a:rPr lang="en-US" sz="2000" b="1" dirty="0" err="1" smtClean="0"/>
              <a:t>NADPH</a:t>
            </a:r>
            <a:r>
              <a:rPr lang="en-US" sz="2000" b="1" dirty="0" smtClean="0"/>
              <a:t> from photosynthesis.  FA are exported as 16:0, 18:0, or 18:1 carbon lipids </a:t>
            </a:r>
            <a:r>
              <a:rPr lang="en-US" sz="2000" b="1" dirty="0" smtClean="0"/>
              <a:t> from plastids to </a:t>
            </a:r>
            <a:r>
              <a:rPr lang="en-US" sz="2000" b="1" dirty="0" smtClean="0"/>
              <a:t>the endoplasmic reticulum (ER).  The Kennedy </a:t>
            </a:r>
            <a:r>
              <a:rPr lang="en-US" sz="2000" b="1" dirty="0" smtClean="0"/>
              <a:t>and </a:t>
            </a:r>
            <a:r>
              <a:rPr lang="en-US" sz="2000" b="1" dirty="0" smtClean="0"/>
              <a:t>related pathways, which can differ from species to species, joins glycerol to fatty acids to form the final triacylglycerol (TAG) oils.</a:t>
            </a:r>
          </a:p>
        </p:txBody>
      </p:sp>
      <p:sp>
        <p:nvSpPr>
          <p:cNvPr id="446" name="TextBox 445"/>
          <p:cNvSpPr txBox="1"/>
          <p:nvPr/>
        </p:nvSpPr>
        <p:spPr>
          <a:xfrm>
            <a:off x="711200" y="11430000"/>
            <a:ext cx="12001500" cy="12972782"/>
          </a:xfrm>
          <a:prstGeom prst="rect">
            <a:avLst/>
          </a:prstGeom>
          <a:noFill/>
        </p:spPr>
        <p:txBody>
          <a:bodyPr wrap="square" rtlCol="0">
            <a:spAutoFit/>
          </a:bodyPr>
          <a:lstStyle/>
          <a:p>
            <a:pPr algn="ctr">
              <a:lnSpc>
                <a:spcPct val="150000"/>
              </a:lnSpc>
              <a:tabLst>
                <a:tab pos="457200" algn="l"/>
              </a:tabLst>
            </a:pPr>
            <a:r>
              <a:rPr lang="en-US" sz="2800" b="1" dirty="0" smtClean="0"/>
              <a:t>BACKGROUND</a:t>
            </a:r>
          </a:p>
          <a:p>
            <a:pPr>
              <a:lnSpc>
                <a:spcPct val="150000"/>
              </a:lnSpc>
              <a:tabLst>
                <a:tab pos="457200" algn="l"/>
              </a:tabLst>
            </a:pPr>
            <a:endParaRPr lang="en-US" sz="1000" dirty="0" smtClean="0"/>
          </a:p>
          <a:p>
            <a:pPr>
              <a:lnSpc>
                <a:spcPct val="150000"/>
              </a:lnSpc>
              <a:tabLst>
                <a:tab pos="457200" algn="l"/>
              </a:tabLst>
            </a:pPr>
            <a:r>
              <a:rPr lang="en-US" sz="2000" dirty="0" smtClean="0"/>
              <a:t>	A long established fact, life begins with photosynthesis.  Photosynthesis results in the conversion of sunlight into high-energy molecules within </a:t>
            </a:r>
            <a:r>
              <a:rPr lang="en-US" sz="2000" dirty="0" smtClean="0"/>
              <a:t>plant chloroplasts.  </a:t>
            </a:r>
            <a:r>
              <a:rPr lang="en-US" sz="2000" dirty="0" smtClean="0"/>
              <a:t>The high energy molecules </a:t>
            </a:r>
            <a:r>
              <a:rPr lang="en-US" sz="2000" dirty="0" err="1" smtClean="0"/>
              <a:t>NADPH</a:t>
            </a:r>
            <a:r>
              <a:rPr lang="en-US" sz="2000" dirty="0" smtClean="0"/>
              <a:t> and ATP are then utilized by the Calvin cycle to generate metabolically usable sugars.  The Calvin cycle utilizes the worlds most abundant enzyme, </a:t>
            </a:r>
            <a:r>
              <a:rPr lang="en-US" sz="2000" dirty="0" err="1" smtClean="0"/>
              <a:t>RIBULOSE</a:t>
            </a:r>
            <a:r>
              <a:rPr lang="en-US" sz="2000" dirty="0" smtClean="0"/>
              <a:t> 1,5-BISPHOSPHATE </a:t>
            </a:r>
            <a:r>
              <a:rPr lang="en-US" sz="2000" dirty="0" err="1" smtClean="0"/>
              <a:t>CARBOXYLASE</a:t>
            </a:r>
            <a:r>
              <a:rPr lang="en-US" sz="2000" dirty="0" smtClean="0"/>
              <a:t>/</a:t>
            </a:r>
            <a:r>
              <a:rPr lang="en-US" sz="2000" dirty="0" err="1" smtClean="0"/>
              <a:t>OXYGENASE</a:t>
            </a:r>
            <a:r>
              <a:rPr lang="en-US" sz="2000" dirty="0" smtClean="0"/>
              <a:t> (</a:t>
            </a:r>
            <a:r>
              <a:rPr lang="en-US" sz="2000" dirty="0" err="1" smtClean="0"/>
              <a:t>RUBISCO</a:t>
            </a:r>
            <a:r>
              <a:rPr lang="en-US" sz="2000" dirty="0" smtClean="0"/>
              <a:t>), to fix CO</a:t>
            </a:r>
            <a:r>
              <a:rPr lang="en-US" sz="2000" baseline="-25000" dirty="0" smtClean="0"/>
              <a:t>2</a:t>
            </a:r>
            <a:r>
              <a:rPr lang="en-US" sz="2000" dirty="0" smtClean="0"/>
              <a:t> into 3 carbon sugars.   The sugars form are utilized by the plant itself or other herbivorous organisms.  Sugars are utilized by plants to generate an abundant array of primary and secondary metabolites.  Primary metabolites produced from sugars include amino acids, sterols, </a:t>
            </a:r>
            <a:r>
              <a:rPr lang="en-US" sz="2000" dirty="0" err="1" smtClean="0"/>
              <a:t>carotenoids</a:t>
            </a:r>
            <a:r>
              <a:rPr lang="en-US" sz="2000" dirty="0" smtClean="0"/>
              <a:t>, lipids, and nucleic acids.  In addition plants synthesize numerous secondary compounds (alkaloids, </a:t>
            </a:r>
            <a:r>
              <a:rPr lang="en-US" sz="2000" dirty="0" err="1" smtClean="0"/>
              <a:t>terpenes</a:t>
            </a:r>
            <a:r>
              <a:rPr lang="en-US" sz="2000" dirty="0" smtClean="0"/>
              <a:t>, </a:t>
            </a:r>
            <a:r>
              <a:rPr lang="en-US" sz="2000" dirty="0" err="1" smtClean="0"/>
              <a:t>phenylpropanoids</a:t>
            </a:r>
            <a:r>
              <a:rPr lang="en-US" sz="2000" dirty="0" smtClean="0"/>
              <a:t>, and </a:t>
            </a:r>
            <a:r>
              <a:rPr lang="en-US" sz="2000" dirty="0" err="1" smtClean="0"/>
              <a:t>saponins</a:t>
            </a:r>
            <a:r>
              <a:rPr lang="en-US" sz="2000" dirty="0" smtClean="0"/>
              <a:t>) for defense against biotic stresses (insects, herbivores, and pathogens).  Excess energy reserves are stored as carbohydrates in various organs of mature plants.  Plant reproduction through seed formation; however, stores carbohydrates, proteins, and oils.  Different plant seeds accumulate carbohydrates, proteins, and oils to varying degrees.  Some seeds such as maize, also known as corn in the United States, and other cereals  are primary composed of stored carbohydrates with lesser amounts or protein and </a:t>
            </a:r>
            <a:r>
              <a:rPr lang="en-US" sz="2000" dirty="0" smtClean="0"/>
              <a:t>oil </a:t>
            </a:r>
            <a:r>
              <a:rPr lang="en-US" sz="2000" dirty="0" smtClean="0"/>
              <a:t>(triacylglycerol TAG).  </a:t>
            </a:r>
            <a:r>
              <a:rPr lang="en-US" sz="2000" dirty="0" smtClean="0"/>
              <a:t>Other seeds such as </a:t>
            </a:r>
            <a:r>
              <a:rPr lang="en-US" sz="2000" dirty="0" smtClean="0"/>
              <a:t>soybean</a:t>
            </a:r>
            <a:r>
              <a:rPr lang="en-US" sz="2000" dirty="0" smtClean="0"/>
              <a:t> </a:t>
            </a:r>
            <a:r>
              <a:rPr lang="en-US" sz="2000" dirty="0" smtClean="0"/>
              <a:t>and</a:t>
            </a:r>
            <a:r>
              <a:rPr lang="en-US" sz="2000" dirty="0" smtClean="0"/>
              <a:t> canola store </a:t>
            </a:r>
            <a:r>
              <a:rPr lang="en-US" sz="2000" dirty="0" smtClean="0"/>
              <a:t>a high percentage of the energy for seedling growth in oils</a:t>
            </a:r>
            <a:r>
              <a:rPr lang="en-US" sz="2000" dirty="0" smtClean="0"/>
              <a:t>.  Some </a:t>
            </a:r>
            <a:r>
              <a:rPr lang="en-US" sz="2000" dirty="0" smtClean="0"/>
              <a:t>fruits such </a:t>
            </a:r>
            <a:r>
              <a:rPr lang="en-US" sz="2000" dirty="0" smtClean="0"/>
              <a:t>as  oil </a:t>
            </a:r>
            <a:r>
              <a:rPr lang="en-US" sz="2000" dirty="0" smtClean="0"/>
              <a:t>palm </a:t>
            </a:r>
            <a:r>
              <a:rPr lang="en-US" sz="2000" dirty="0" smtClean="0"/>
              <a:t> also accumulate very high amounts of oil as  TAG.</a:t>
            </a:r>
            <a:endParaRPr lang="en-US" sz="2000" dirty="0" smtClean="0"/>
          </a:p>
          <a:p>
            <a:pPr>
              <a:lnSpc>
                <a:spcPct val="150000"/>
              </a:lnSpc>
              <a:tabLst>
                <a:tab pos="457200" algn="l"/>
              </a:tabLst>
            </a:pPr>
            <a:r>
              <a:rPr lang="en-US" sz="2000" dirty="0" smtClean="0"/>
              <a:t>	A recent focus of the broader scientific community is plant oil chemistry.  This renewed interest comes in light of attempts to develop renewable energy sources. provide a sustainable system a closed loop must be formed between CO</a:t>
            </a:r>
            <a:r>
              <a:rPr lang="en-US" sz="2000" baseline="-25000" dirty="0" smtClean="0"/>
              <a:t>2</a:t>
            </a:r>
            <a:r>
              <a:rPr lang="en-US" sz="2000" dirty="0" smtClean="0"/>
              <a:t> generating respiratory </a:t>
            </a:r>
            <a:r>
              <a:rPr lang="en-US" sz="2000" dirty="0" smtClean="0"/>
              <a:t>processes </a:t>
            </a:r>
            <a:r>
              <a:rPr lang="en-US" sz="2000" dirty="0" smtClean="0"/>
              <a:t>and photosynthetic fixation of carbon.  Current petroleum fuels from buried underground sources are re-entering fixed carbon that has been removed from the cycle of life back into the atmosphere.  Much effort has been placed into developing renewable plant based carbon neutral fuel sources.  One such area includes renewable fixation of carbon into carbohydrates which are then processed by microbial yeast fermentation into ethanol.  Another renewable plant derived energy source includes the formation of oils to generate biodiesels.  These systems provide a carbon neutral fuel source, neither adding or removing carbon from the biosphere.   However, oil chemistry with in plants is complex.  Despite the focus on energy plant oil chemistry is also relevant to world food supplies as vegetable oils have numerous uses.  Here the general visual outline of TAG synthesis is provided as a review.</a:t>
            </a:r>
          </a:p>
        </p:txBody>
      </p:sp>
      <p:sp>
        <p:nvSpPr>
          <p:cNvPr id="718" name="TextBox 717"/>
          <p:cNvSpPr txBox="1"/>
          <p:nvPr/>
        </p:nvSpPr>
        <p:spPr>
          <a:xfrm>
            <a:off x="32004000" y="29032200"/>
            <a:ext cx="18135600" cy="4201150"/>
          </a:xfrm>
          <a:prstGeom prst="rect">
            <a:avLst/>
          </a:prstGeom>
          <a:noFill/>
        </p:spPr>
        <p:txBody>
          <a:bodyPr wrap="square" rtlCol="0">
            <a:spAutoFit/>
          </a:bodyPr>
          <a:lstStyle/>
          <a:p>
            <a:pPr algn="ctr">
              <a:lnSpc>
                <a:spcPct val="150000"/>
              </a:lnSpc>
            </a:pPr>
            <a:r>
              <a:rPr lang="en-US" sz="2800" b="1" dirty="0" smtClean="0"/>
              <a:t>REFERENCES</a:t>
            </a:r>
          </a:p>
          <a:p>
            <a:pPr algn="ctr">
              <a:lnSpc>
                <a:spcPct val="150000"/>
              </a:lnSpc>
            </a:pPr>
            <a:endParaRPr lang="en-US" sz="1000" dirty="0" smtClean="0"/>
          </a:p>
          <a:p>
            <a:pPr marL="223838" indent="-223838">
              <a:lnSpc>
                <a:spcPct val="150000"/>
              </a:lnSpc>
              <a:buFont typeface="Arial" pitchFamily="34" charset="0"/>
              <a:buChar char="•"/>
            </a:pPr>
            <a:r>
              <a:rPr lang="en-US" sz="2000" dirty="0" smtClean="0"/>
              <a:t>Buchanan</a:t>
            </a:r>
            <a:r>
              <a:rPr lang="en-US" sz="2000" dirty="0" smtClean="0"/>
              <a:t>, </a:t>
            </a:r>
            <a:r>
              <a:rPr lang="en-US" sz="2000" dirty="0" smtClean="0"/>
              <a:t>B., W. </a:t>
            </a:r>
            <a:r>
              <a:rPr lang="en-US" sz="2000" dirty="0" smtClean="0"/>
              <a:t>Gruissem, and </a:t>
            </a:r>
            <a:r>
              <a:rPr lang="en-US" sz="2000" dirty="0" smtClean="0"/>
              <a:t>R. Jones.  </a:t>
            </a:r>
            <a:r>
              <a:rPr lang="en-US" sz="2000" dirty="0" smtClean="0"/>
              <a:t>2000.  Biochemistry &amp; Molecular Biology of Plants.  American Society of Plant Physiologist.  American Society of Plant Biologist.  Rockville, MD.</a:t>
            </a:r>
          </a:p>
          <a:p>
            <a:pPr marL="223838" indent="-223838">
              <a:lnSpc>
                <a:spcPct val="150000"/>
              </a:lnSpc>
              <a:buFont typeface="Arial" pitchFamily="34" charset="0"/>
              <a:buChar char="•"/>
            </a:pPr>
            <a:r>
              <a:rPr lang="en-US" sz="2000" dirty="0" smtClean="0"/>
              <a:t>Chapman, K.  </a:t>
            </a:r>
            <a:r>
              <a:rPr lang="en-US" sz="2000" dirty="0" smtClean="0"/>
              <a:t>and </a:t>
            </a:r>
            <a:r>
              <a:rPr lang="en-US" sz="2000" dirty="0" smtClean="0"/>
              <a:t>J. </a:t>
            </a:r>
            <a:r>
              <a:rPr lang="en-US" sz="2000" dirty="0" err="1" smtClean="0"/>
              <a:t>Ohlrogge</a:t>
            </a:r>
            <a:r>
              <a:rPr lang="en-US" sz="2000" dirty="0" smtClean="0"/>
              <a:t>.  2012.  Compartmentalization of </a:t>
            </a:r>
            <a:r>
              <a:rPr lang="en-US" sz="2000" dirty="0" err="1" smtClean="0"/>
              <a:t>Triacylglycerol</a:t>
            </a:r>
            <a:r>
              <a:rPr lang="en-US" sz="2000" dirty="0" smtClean="0"/>
              <a:t> Accumulation in Plants.  Journal of Biological Chemistry.  287:4 2288-2294</a:t>
            </a:r>
            <a:r>
              <a:rPr lang="en-US" sz="2000" dirty="0" smtClean="0"/>
              <a:t>.</a:t>
            </a:r>
          </a:p>
          <a:p>
            <a:pPr marL="223838" indent="-223838">
              <a:lnSpc>
                <a:spcPct val="150000"/>
              </a:lnSpc>
              <a:buFont typeface="Arial" pitchFamily="34" charset="0"/>
              <a:buChar char="•"/>
            </a:pPr>
            <a:r>
              <a:rPr lang="en-US" sz="2000" dirty="0" smtClean="0">
                <a:hlinkClick r:id="rId2"/>
              </a:rPr>
              <a:t>Lu</a:t>
            </a:r>
            <a:r>
              <a:rPr lang="en-US" sz="2000" dirty="0" smtClean="0"/>
              <a:t>, C., Z. </a:t>
            </a:r>
            <a:r>
              <a:rPr lang="en-US" sz="2000" dirty="0" err="1" smtClean="0"/>
              <a:t>Xin</a:t>
            </a:r>
            <a:r>
              <a:rPr lang="en-US" sz="2000" dirty="0" smtClean="0"/>
              <a:t>, Z. </a:t>
            </a:r>
            <a:r>
              <a:rPr lang="en-US" sz="2000" dirty="0" err="1" smtClean="0"/>
              <a:t>Ren</a:t>
            </a:r>
            <a:r>
              <a:rPr lang="en-US" sz="2000" dirty="0" smtClean="0"/>
              <a:t>, M. </a:t>
            </a:r>
            <a:r>
              <a:rPr lang="en-US" sz="2000" dirty="0" err="1" smtClean="0"/>
              <a:t>Miquel</a:t>
            </a:r>
            <a:r>
              <a:rPr lang="en-US" sz="2000" dirty="0" smtClean="0"/>
              <a:t>, and J. Browse. 2009. An enzyme regulating triacylglycerol composition is encoded by the ROD1 gene of Arabidopsis. Proceedings of the National Academy of Sciences 106:18837-18842.</a:t>
            </a:r>
            <a:endParaRPr lang="en-US" sz="2000" dirty="0" smtClean="0"/>
          </a:p>
          <a:p>
            <a:pPr marL="223838" indent="-223838">
              <a:lnSpc>
                <a:spcPct val="150000"/>
              </a:lnSpc>
              <a:buFont typeface="Arial" pitchFamily="34" charset="0"/>
              <a:buChar char="•"/>
            </a:pPr>
            <a:r>
              <a:rPr lang="en-US" sz="2000" dirty="0" smtClean="0"/>
              <a:t>Zeeman S.C., </a:t>
            </a:r>
            <a:r>
              <a:rPr lang="en-US" sz="2000" dirty="0" err="1" smtClean="0"/>
              <a:t>Kossmann</a:t>
            </a:r>
            <a:r>
              <a:rPr lang="en-US" sz="2000" dirty="0" smtClean="0"/>
              <a:t> J., Smith A.M. (2010) Starch: Its Metabolism, Evolution, and Biotechnological Modification in Plants. Annual Review of Plant Biology 61:209-234</a:t>
            </a:r>
          </a:p>
          <a:p>
            <a:pPr marL="223838" indent="-223838">
              <a:lnSpc>
                <a:spcPct val="150000"/>
              </a:lnSpc>
              <a:buFont typeface="Arial" pitchFamily="34" charset="0"/>
              <a:buChar char="•"/>
            </a:pPr>
            <a:endParaRPr lang="en-US" sz="2000" dirty="0" smtClean="0"/>
          </a:p>
        </p:txBody>
      </p:sp>
      <p:sp>
        <p:nvSpPr>
          <p:cNvPr id="770" name="TextBox 769"/>
          <p:cNvSpPr txBox="1"/>
          <p:nvPr/>
        </p:nvSpPr>
        <p:spPr>
          <a:xfrm>
            <a:off x="13868400" y="29721215"/>
            <a:ext cx="17068800" cy="1523494"/>
          </a:xfrm>
          <a:prstGeom prst="rect">
            <a:avLst/>
          </a:prstGeom>
          <a:noFill/>
        </p:spPr>
        <p:txBody>
          <a:bodyPr wrap="square" rtlCol="0">
            <a:spAutoFit/>
          </a:bodyPr>
          <a:lstStyle/>
          <a:p>
            <a:pPr algn="ctr">
              <a:lnSpc>
                <a:spcPct val="150000"/>
              </a:lnSpc>
            </a:pPr>
            <a:r>
              <a:rPr lang="en-US" sz="2800" b="1" dirty="0" smtClean="0"/>
              <a:t>ACKNOWLEDGEMENTS</a:t>
            </a:r>
          </a:p>
          <a:p>
            <a:pPr algn="ctr">
              <a:lnSpc>
                <a:spcPct val="150000"/>
              </a:lnSpc>
            </a:pPr>
            <a:r>
              <a:rPr lang="en-US" sz="1600" dirty="0" smtClean="0"/>
              <a:t>Thanks to Sasha Dantchenko for help with the illustrations</a:t>
            </a:r>
            <a:endParaRPr lang="en-US" sz="1600" dirty="0"/>
          </a:p>
          <a:p>
            <a:pPr algn="ctr">
              <a:lnSpc>
                <a:spcPct val="150000"/>
              </a:lnSpc>
            </a:pPr>
            <a:endParaRPr lang="en-US" sz="1800" dirty="0" smtClean="0"/>
          </a:p>
        </p:txBody>
      </p:sp>
      <p:sp>
        <p:nvSpPr>
          <p:cNvPr id="771" name="TextBox 770"/>
          <p:cNvSpPr txBox="1"/>
          <p:nvPr/>
        </p:nvSpPr>
        <p:spPr>
          <a:xfrm>
            <a:off x="800100" y="26517601"/>
            <a:ext cx="12001500" cy="5124480"/>
          </a:xfrm>
          <a:prstGeom prst="rect">
            <a:avLst/>
          </a:prstGeom>
          <a:noFill/>
        </p:spPr>
        <p:txBody>
          <a:bodyPr wrap="square" rtlCol="0">
            <a:spAutoFit/>
          </a:bodyPr>
          <a:lstStyle/>
          <a:p>
            <a:pPr algn="ctr">
              <a:lnSpc>
                <a:spcPct val="150000"/>
              </a:lnSpc>
            </a:pPr>
            <a:r>
              <a:rPr lang="en-US" sz="2800" b="1" dirty="0" smtClean="0"/>
              <a:t>CONCLUSIONS</a:t>
            </a:r>
            <a:endParaRPr lang="en-US" sz="2800" b="1" dirty="0"/>
          </a:p>
          <a:p>
            <a:pPr>
              <a:lnSpc>
                <a:spcPct val="150000"/>
              </a:lnSpc>
            </a:pPr>
            <a:endParaRPr lang="en-US" sz="1000" dirty="0" smtClean="0"/>
          </a:p>
          <a:p>
            <a:pPr marL="225425" indent="-225425">
              <a:lnSpc>
                <a:spcPct val="150000"/>
              </a:lnSpc>
              <a:buFont typeface="Arial" pitchFamily="34" charset="0"/>
              <a:buChar char="•"/>
            </a:pPr>
            <a:r>
              <a:rPr lang="en-US" sz="2000" dirty="0" smtClean="0"/>
              <a:t>Production of oils is an energy intensive process which requires </a:t>
            </a:r>
            <a:r>
              <a:rPr lang="en-US" sz="2000" dirty="0" err="1" smtClean="0"/>
              <a:t>NADPH</a:t>
            </a:r>
            <a:r>
              <a:rPr lang="en-US" sz="2000" dirty="0" smtClean="0"/>
              <a:t> and ATP derived from photosynthesis.</a:t>
            </a:r>
          </a:p>
          <a:p>
            <a:pPr marL="225425" indent="-225425">
              <a:lnSpc>
                <a:spcPct val="150000"/>
              </a:lnSpc>
              <a:buFont typeface="Arial" pitchFamily="34" charset="0"/>
              <a:buChar char="•"/>
            </a:pPr>
            <a:r>
              <a:rPr lang="en-US" sz="2000" dirty="0" smtClean="0"/>
              <a:t>Energy from light is converted into carbohydrates.  A series of carbohydrate intermediates exist prior to the formation of lipid components.</a:t>
            </a:r>
            <a:endParaRPr lang="en-US" sz="2000" dirty="0"/>
          </a:p>
          <a:p>
            <a:pPr marL="225425" indent="-225425">
              <a:lnSpc>
                <a:spcPct val="150000"/>
              </a:lnSpc>
              <a:buFont typeface="Arial" pitchFamily="34" charset="0"/>
              <a:buChar char="•"/>
            </a:pPr>
            <a:r>
              <a:rPr lang="en-US" sz="2000" dirty="0" smtClean="0"/>
              <a:t>Lipid formation is not a simple processes, multiple metabolic pathways (photosynthesis, Calvin cycle, glycolysis, FA synthesis, and Kennedy cycle) are necessary for oil synthesis.</a:t>
            </a:r>
          </a:p>
          <a:p>
            <a:pPr marL="225425" indent="-225425">
              <a:lnSpc>
                <a:spcPct val="150000"/>
              </a:lnSpc>
              <a:buFont typeface="Arial" pitchFamily="34" charset="0"/>
              <a:buChar char="•"/>
            </a:pPr>
            <a:r>
              <a:rPr lang="en-US" sz="2000" dirty="0" smtClean="0"/>
              <a:t>The production of oils requires export of metabolites from precursors in the chloroplast, into the cytoplasm for movement as sucrose, which then re-enters </a:t>
            </a:r>
            <a:r>
              <a:rPr lang="en-US" sz="2000" dirty="0" smtClean="0"/>
              <a:t>plastids in oil accumulating tissues </a:t>
            </a:r>
            <a:r>
              <a:rPr lang="en-US" sz="2000" dirty="0" smtClean="0"/>
              <a:t>and eventually 16:0, 18:0, and 18:1 carbon lipids are exported to the endoplasmic reticulum to receive final </a:t>
            </a:r>
            <a:r>
              <a:rPr lang="en-US" sz="2000" dirty="0" smtClean="0"/>
              <a:t>modifications and storage in TAG in oil bodies. </a:t>
            </a:r>
            <a:endParaRPr lang="en-US" sz="2000" dirty="0"/>
          </a:p>
        </p:txBody>
      </p:sp>
      <p:sp>
        <p:nvSpPr>
          <p:cNvPr id="772" name="TextBox 771"/>
          <p:cNvSpPr txBox="1"/>
          <p:nvPr/>
        </p:nvSpPr>
        <p:spPr>
          <a:xfrm>
            <a:off x="13779500" y="25222200"/>
            <a:ext cx="36360100" cy="3693319"/>
          </a:xfrm>
          <a:prstGeom prst="rect">
            <a:avLst/>
          </a:prstGeom>
          <a:noFill/>
        </p:spPr>
        <p:txBody>
          <a:bodyPr wrap="square" rtlCol="0">
            <a:spAutoFit/>
          </a:bodyPr>
          <a:lstStyle/>
          <a:p>
            <a:r>
              <a:rPr lang="en-US" sz="1800" dirty="0" smtClean="0"/>
              <a:t>Figure 1.  The series of metabolic events and subcellular locations from photosynthesis to TAG </a:t>
            </a:r>
            <a:r>
              <a:rPr lang="en-US" sz="1800" dirty="0" smtClean="0"/>
              <a:t>synthesis and accumulation in an oilseed.  </a:t>
            </a:r>
            <a:r>
              <a:rPr lang="en-US" sz="1800" dirty="0" smtClean="0"/>
              <a:t>Photosynthetic processes are depicted in dark green, the Calvin cycle in light green, glycolysis in blue, fatty acid synthesis in </a:t>
            </a:r>
            <a:r>
              <a:rPr lang="en-US" sz="1800" dirty="0" smtClean="0"/>
              <a:t>purple </a:t>
            </a:r>
            <a:r>
              <a:rPr lang="en-US" sz="1800" dirty="0" smtClean="0"/>
              <a:t>and other essential enzymes in yellow.  Light is first intercepted by the LIGHT HARVESTING COMPLEX II (</a:t>
            </a:r>
            <a:r>
              <a:rPr lang="en-US" sz="1800" dirty="0" err="1" smtClean="0"/>
              <a:t>LHII</a:t>
            </a:r>
            <a:r>
              <a:rPr lang="en-US" sz="1800" dirty="0" smtClean="0"/>
              <a:t>) which allows </a:t>
            </a:r>
            <a:r>
              <a:rPr lang="en-US" sz="1800" dirty="0" err="1" smtClean="0"/>
              <a:t>PHOTOSYSTEM</a:t>
            </a:r>
            <a:r>
              <a:rPr lang="en-US" sz="1800" dirty="0" smtClean="0"/>
              <a:t> II to strip electrons from water.  The two electrons are passed to the mobile </a:t>
            </a:r>
            <a:r>
              <a:rPr lang="en-US" sz="1800" dirty="0" err="1" smtClean="0"/>
              <a:t>PLASTOQUINONE</a:t>
            </a:r>
            <a:r>
              <a:rPr lang="en-US" sz="1800" dirty="0" smtClean="0"/>
              <a:t> (PQH</a:t>
            </a:r>
            <a:r>
              <a:rPr lang="en-US" sz="1800" baseline="-25000" dirty="0" smtClean="0"/>
              <a:t>2</a:t>
            </a:r>
            <a:r>
              <a:rPr lang="en-US" sz="1800" dirty="0" smtClean="0"/>
              <a:t>/PQ) which moves them to the </a:t>
            </a:r>
            <a:r>
              <a:rPr lang="en-US" sz="1800" dirty="0" err="1" smtClean="0"/>
              <a:t>CYTOCHROME</a:t>
            </a:r>
            <a:r>
              <a:rPr lang="en-US" sz="1800" dirty="0" smtClean="0"/>
              <a:t> B</a:t>
            </a:r>
            <a:r>
              <a:rPr lang="en-US" sz="1800" baseline="-25000" dirty="0" smtClean="0"/>
              <a:t>6</a:t>
            </a:r>
            <a:r>
              <a:rPr lang="en-US" sz="1800" dirty="0" smtClean="0"/>
              <a:t>F COMPLEX (</a:t>
            </a:r>
            <a:r>
              <a:rPr lang="en-US" sz="1800" dirty="0" err="1" smtClean="0"/>
              <a:t>CYTO</a:t>
            </a:r>
            <a:r>
              <a:rPr lang="en-US" sz="1800" dirty="0" smtClean="0"/>
              <a:t> b</a:t>
            </a:r>
            <a:r>
              <a:rPr lang="en-US" sz="1800" baseline="-25000" dirty="0" smtClean="0"/>
              <a:t>6</a:t>
            </a:r>
            <a:r>
              <a:rPr lang="en-US" sz="1800" dirty="0" smtClean="0"/>
              <a:t>f).  This process forms a loop known as the Q cycle which increases the number of proton moved across the </a:t>
            </a:r>
            <a:r>
              <a:rPr lang="en-US" sz="1800" dirty="0" err="1" smtClean="0"/>
              <a:t>thylakoid</a:t>
            </a:r>
            <a:r>
              <a:rPr lang="en-US" sz="1800" dirty="0" smtClean="0"/>
              <a:t> membrane.  </a:t>
            </a:r>
            <a:r>
              <a:rPr lang="en-US" sz="1800" dirty="0" err="1" smtClean="0"/>
              <a:t>PLASTOCYANIN</a:t>
            </a:r>
            <a:r>
              <a:rPr lang="en-US" sz="1800" dirty="0" smtClean="0"/>
              <a:t> (PC) transfers one electron at a time to </a:t>
            </a:r>
            <a:r>
              <a:rPr lang="en-US" sz="1800" dirty="0" err="1" smtClean="0"/>
              <a:t>PHOTOSYSTEM</a:t>
            </a:r>
            <a:r>
              <a:rPr lang="en-US" sz="1800" dirty="0" smtClean="0"/>
              <a:t> I (PSI) that further elevates the electron energy level.  Electrons are passes from PSI to FERRODOXIN (FDX) and then to FERRODOXIN-NADP</a:t>
            </a:r>
            <a:r>
              <a:rPr lang="en-US" sz="1800" baseline="30000" dirty="0" smtClean="0"/>
              <a:t>+</a:t>
            </a:r>
            <a:r>
              <a:rPr lang="en-US" sz="1800" dirty="0" smtClean="0"/>
              <a:t> REDUCTASE (FNR) which generates the high energy molecule NADPH that will be utilize in the subsequent Calvin cycle and </a:t>
            </a:r>
            <a:r>
              <a:rPr lang="en-US" sz="1800" dirty="0" smtClean="0"/>
              <a:t>fatty acid (FA) </a:t>
            </a:r>
            <a:r>
              <a:rPr lang="en-US" sz="1800" dirty="0" smtClean="0"/>
              <a:t>biosynthesis.  Movement of protons through ATP </a:t>
            </a:r>
            <a:r>
              <a:rPr lang="en-US" sz="1800" dirty="0" err="1" smtClean="0"/>
              <a:t>SYNTHASE</a:t>
            </a:r>
            <a:r>
              <a:rPr lang="en-US" sz="1800" dirty="0" smtClean="0"/>
              <a:t> to the lower concentration in the chlorophyll lumen produces ATP currency.  The Calvin cycle utilizes </a:t>
            </a:r>
            <a:r>
              <a:rPr lang="en-US" sz="1800" dirty="0" err="1" smtClean="0"/>
              <a:t>NADPH</a:t>
            </a:r>
            <a:r>
              <a:rPr lang="en-US" sz="1800" dirty="0" smtClean="0"/>
              <a:t> and ATP energy from photosynthesis to fix CO</a:t>
            </a:r>
            <a:r>
              <a:rPr lang="en-US" sz="1800" baseline="-25000" dirty="0" smtClean="0"/>
              <a:t>2</a:t>
            </a:r>
            <a:r>
              <a:rPr lang="en-US" sz="1800" dirty="0" smtClean="0"/>
              <a:t> into sugars.  </a:t>
            </a:r>
            <a:r>
              <a:rPr lang="en-US" sz="1800" dirty="0" err="1" smtClean="0"/>
              <a:t>PHOSPHORIBULOKINASE</a:t>
            </a:r>
            <a:r>
              <a:rPr lang="en-US" sz="1800" dirty="0" smtClean="0"/>
              <a:t> (</a:t>
            </a:r>
            <a:r>
              <a:rPr lang="en-US" sz="1800" dirty="0" err="1" smtClean="0"/>
              <a:t>PRK</a:t>
            </a:r>
            <a:r>
              <a:rPr lang="en-US" sz="1800" dirty="0" smtClean="0"/>
              <a:t>) in the Calvin cycle </a:t>
            </a:r>
            <a:r>
              <a:rPr lang="en-US" sz="1800" dirty="0" err="1" smtClean="0"/>
              <a:t>phosphorylates</a:t>
            </a:r>
            <a:r>
              <a:rPr lang="en-US" sz="1800" dirty="0" smtClean="0"/>
              <a:t> </a:t>
            </a:r>
            <a:r>
              <a:rPr lang="en-US" sz="1800" dirty="0" err="1" smtClean="0"/>
              <a:t>ribulose</a:t>
            </a:r>
            <a:r>
              <a:rPr lang="en-US" sz="1800" dirty="0" smtClean="0"/>
              <a:t> 5-phosphate (Ru5P) to form </a:t>
            </a:r>
            <a:r>
              <a:rPr lang="en-US" sz="1800" dirty="0" err="1" smtClean="0"/>
              <a:t>ribulose-bisphosphate</a:t>
            </a:r>
            <a:r>
              <a:rPr lang="en-US" sz="1800" dirty="0" smtClean="0"/>
              <a:t> regenerating the </a:t>
            </a:r>
            <a:r>
              <a:rPr lang="en-US" sz="1800" dirty="0" err="1" smtClean="0"/>
              <a:t>RIBULOSE</a:t>
            </a:r>
            <a:r>
              <a:rPr lang="en-US" sz="1800" dirty="0" smtClean="0"/>
              <a:t> 1,6 </a:t>
            </a:r>
            <a:r>
              <a:rPr lang="en-US" sz="1800" dirty="0" err="1" smtClean="0"/>
              <a:t>BISPHOSPHATE</a:t>
            </a:r>
            <a:r>
              <a:rPr lang="en-US" sz="1800" dirty="0" smtClean="0"/>
              <a:t> </a:t>
            </a:r>
            <a:r>
              <a:rPr lang="en-US" sz="1800" dirty="0" err="1" smtClean="0"/>
              <a:t>CARBOXYLASE</a:t>
            </a:r>
            <a:r>
              <a:rPr lang="en-US" sz="1800" dirty="0" smtClean="0"/>
              <a:t>/</a:t>
            </a:r>
            <a:r>
              <a:rPr lang="en-US" sz="1800" dirty="0" err="1" smtClean="0"/>
              <a:t>OXYGENASE</a:t>
            </a:r>
            <a:r>
              <a:rPr lang="en-US" sz="1800" dirty="0" smtClean="0"/>
              <a:t> (</a:t>
            </a:r>
            <a:r>
              <a:rPr lang="en-US" sz="1800" dirty="0" err="1" smtClean="0"/>
              <a:t>RUBISCO</a:t>
            </a:r>
            <a:r>
              <a:rPr lang="en-US" sz="1800" dirty="0" smtClean="0"/>
              <a:t>) substrate .  Five </a:t>
            </a:r>
            <a:r>
              <a:rPr lang="en-US" sz="1800" dirty="0" err="1" smtClean="0"/>
              <a:t>glyceraldehyde</a:t>
            </a:r>
            <a:r>
              <a:rPr lang="en-US" sz="1800" dirty="0" smtClean="0"/>
              <a:t> 3-phosphate s(GAP) are utilized to reform </a:t>
            </a:r>
            <a:r>
              <a:rPr lang="en-US" sz="1800" dirty="0" err="1" smtClean="0"/>
              <a:t>ribulose</a:t>
            </a:r>
            <a:r>
              <a:rPr lang="en-US" sz="1800" dirty="0" smtClean="0"/>
              <a:t> 5-phosphate completing the cycle.  In seeds 3-PGA is removed from the cycle and processed by </a:t>
            </a:r>
            <a:r>
              <a:rPr lang="en-US" sz="1800" dirty="0" err="1" smtClean="0"/>
              <a:t>PHOSPHGLYCERATE</a:t>
            </a:r>
            <a:r>
              <a:rPr lang="en-US" sz="1800" dirty="0" smtClean="0"/>
              <a:t> </a:t>
            </a:r>
            <a:r>
              <a:rPr lang="en-US" sz="1800" dirty="0" err="1" smtClean="0"/>
              <a:t>MUTASE</a:t>
            </a:r>
            <a:r>
              <a:rPr lang="en-US" sz="1800" dirty="0" smtClean="0"/>
              <a:t> (</a:t>
            </a:r>
            <a:r>
              <a:rPr lang="en-US" sz="1800" dirty="0" err="1" smtClean="0"/>
              <a:t>PGM</a:t>
            </a:r>
            <a:r>
              <a:rPr lang="en-US" sz="1800" dirty="0" smtClean="0"/>
              <a:t>), </a:t>
            </a:r>
            <a:r>
              <a:rPr lang="en-US" sz="1800" dirty="0" err="1" smtClean="0"/>
              <a:t>ENOLASE</a:t>
            </a:r>
            <a:r>
              <a:rPr lang="en-US" sz="1800" dirty="0" smtClean="0"/>
              <a:t>, and </a:t>
            </a:r>
            <a:r>
              <a:rPr lang="en-US" sz="1800" dirty="0" err="1" smtClean="0"/>
              <a:t>PYRUVATE</a:t>
            </a:r>
            <a:r>
              <a:rPr lang="en-US" sz="1800" dirty="0" smtClean="0"/>
              <a:t> KINASE of the glycolysis pathway to form 2-phosphoglycerate (2-PGA), </a:t>
            </a:r>
            <a:r>
              <a:rPr lang="en-US" sz="1800" dirty="0" err="1" smtClean="0"/>
              <a:t>phosphoenolpyruvate</a:t>
            </a:r>
            <a:r>
              <a:rPr lang="en-US" sz="1800" dirty="0" smtClean="0"/>
              <a:t> (PEP), and </a:t>
            </a:r>
            <a:r>
              <a:rPr lang="en-US" sz="1800" dirty="0" err="1" smtClean="0"/>
              <a:t>pyruvate</a:t>
            </a:r>
            <a:r>
              <a:rPr lang="en-US" sz="1800" dirty="0" smtClean="0"/>
              <a:t> </a:t>
            </a:r>
            <a:r>
              <a:rPr lang="en-US" sz="1800" dirty="0" err="1" smtClean="0"/>
              <a:t>repectively</a:t>
            </a:r>
            <a:r>
              <a:rPr lang="en-US" sz="1800" dirty="0" smtClean="0"/>
              <a:t>.  In source tissues one GAP per cycle is removed from the Calvin cycle to form other </a:t>
            </a:r>
            <a:r>
              <a:rPr lang="en-US" sz="1800" dirty="0" smtClean="0"/>
              <a:t>triose phosphates (Ps) </a:t>
            </a:r>
            <a:r>
              <a:rPr lang="en-US" sz="1800" dirty="0" smtClean="0"/>
              <a:t>or </a:t>
            </a:r>
            <a:r>
              <a:rPr lang="en-US" sz="1800" dirty="0" smtClean="0"/>
              <a:t>hexose Ps which </a:t>
            </a:r>
            <a:r>
              <a:rPr lang="en-US" sz="1800" dirty="0" smtClean="0"/>
              <a:t>can be exported to the cytoplasm and made into sucrose through SUCROSE P-SYNTHASE and SUCROSE P-PHOSPHATASE.  The sucrose can then be exported and moved through the vascular systems to sink tissues such as seeds where the sucrose is broken down by glycolysis in the cytoplasm.  </a:t>
            </a:r>
            <a:r>
              <a:rPr lang="en-US" sz="1800" dirty="0" err="1" smtClean="0"/>
              <a:t>Trioses</a:t>
            </a:r>
            <a:r>
              <a:rPr lang="en-US" sz="1800" dirty="0" smtClean="0"/>
              <a:t> or </a:t>
            </a:r>
            <a:r>
              <a:rPr lang="en-US" sz="1800" dirty="0" err="1" smtClean="0"/>
              <a:t>hexose</a:t>
            </a:r>
            <a:r>
              <a:rPr lang="en-US" sz="1800" dirty="0" smtClean="0"/>
              <a:t> sugars can then be transported into the chloroplast for conversion into </a:t>
            </a:r>
            <a:r>
              <a:rPr lang="en-US" sz="1800" dirty="0" err="1" smtClean="0"/>
              <a:t>pyruvate</a:t>
            </a:r>
            <a:r>
              <a:rPr lang="en-US" sz="1800" dirty="0" smtClean="0"/>
              <a:t> through glycolysis.  Glucose entering the chloroplast glycolysis pathway is converted to glucose 6-phosphate (G6P) by </a:t>
            </a:r>
            <a:r>
              <a:rPr lang="en-US" sz="1800" dirty="0" err="1" smtClean="0"/>
              <a:t>HEXOKINASE</a:t>
            </a:r>
            <a:r>
              <a:rPr lang="en-US" sz="1800" dirty="0" smtClean="0"/>
              <a:t>.  G6P is subsequently converted to fructose 6-phosphate by </a:t>
            </a:r>
            <a:r>
              <a:rPr lang="en-US" sz="1800" dirty="0" err="1" smtClean="0"/>
              <a:t>PHOSPHOGLUCOSE</a:t>
            </a:r>
            <a:r>
              <a:rPr lang="en-US" sz="1800" dirty="0" smtClean="0"/>
              <a:t> </a:t>
            </a:r>
            <a:r>
              <a:rPr lang="en-US" sz="1800" dirty="0" err="1" smtClean="0"/>
              <a:t>ISOMERASE</a:t>
            </a:r>
            <a:r>
              <a:rPr lang="en-US" sz="1800" dirty="0" smtClean="0"/>
              <a:t> (</a:t>
            </a:r>
            <a:r>
              <a:rPr lang="en-US" sz="1800" dirty="0" err="1" smtClean="0"/>
              <a:t>PGI</a:t>
            </a:r>
            <a:r>
              <a:rPr lang="en-US" sz="1800" dirty="0" smtClean="0"/>
              <a:t>) followed by </a:t>
            </a:r>
            <a:r>
              <a:rPr lang="en-US" sz="1800" dirty="0" err="1" smtClean="0"/>
              <a:t>PHOSPHOFRUCTOSE</a:t>
            </a:r>
            <a:r>
              <a:rPr lang="en-US" sz="1800" dirty="0" smtClean="0"/>
              <a:t> KINASE (</a:t>
            </a:r>
            <a:r>
              <a:rPr lang="en-US" sz="1800" dirty="0" err="1" smtClean="0"/>
              <a:t>PFK</a:t>
            </a:r>
            <a:r>
              <a:rPr lang="en-US" sz="1800" dirty="0" smtClean="0"/>
              <a:t>) conversion into fructose 1,6-bisphosphate (F 1,6 BP).  </a:t>
            </a:r>
            <a:r>
              <a:rPr lang="en-US" sz="1800" dirty="0" err="1" smtClean="0"/>
              <a:t>ALDOLASE</a:t>
            </a:r>
            <a:r>
              <a:rPr lang="en-US" sz="1800" dirty="0" smtClean="0"/>
              <a:t> splits F 1,6 BP into GAP and </a:t>
            </a:r>
            <a:r>
              <a:rPr lang="en-US" sz="1800" dirty="0" err="1" smtClean="0"/>
              <a:t>dihydroxyacetone</a:t>
            </a:r>
            <a:r>
              <a:rPr lang="en-US" sz="1800" dirty="0" smtClean="0"/>
              <a:t> which is converted into GAP (not pictured).  </a:t>
            </a:r>
            <a:r>
              <a:rPr lang="en-US" sz="1800" dirty="0" err="1" smtClean="0"/>
              <a:t>GLYCERALDEHYDE</a:t>
            </a:r>
            <a:r>
              <a:rPr lang="en-US" sz="1800" dirty="0" smtClean="0"/>
              <a:t> 3-PHOSPHATE </a:t>
            </a:r>
            <a:r>
              <a:rPr lang="en-US" sz="1800" dirty="0" err="1" smtClean="0"/>
              <a:t>DEHYDROGENASE</a:t>
            </a:r>
            <a:r>
              <a:rPr lang="en-US" sz="1800" dirty="0" smtClean="0"/>
              <a:t> (</a:t>
            </a:r>
            <a:r>
              <a:rPr lang="en-US" sz="1800" dirty="0" err="1" smtClean="0"/>
              <a:t>GAPDH</a:t>
            </a:r>
            <a:r>
              <a:rPr lang="en-US" sz="1800" dirty="0" smtClean="0"/>
              <a:t>)  converts GAP into 1,3 </a:t>
            </a:r>
            <a:r>
              <a:rPr lang="en-US" sz="1800" dirty="0" err="1" smtClean="0"/>
              <a:t>bisphosphoglycerate</a:t>
            </a:r>
            <a:r>
              <a:rPr lang="en-US" sz="1800" dirty="0" smtClean="0"/>
              <a:t> (1,3 </a:t>
            </a:r>
            <a:r>
              <a:rPr lang="en-US" sz="1800" dirty="0" err="1" smtClean="0"/>
              <a:t>BPG</a:t>
            </a:r>
            <a:r>
              <a:rPr lang="en-US" sz="1800" dirty="0" smtClean="0"/>
              <a:t>) which is </a:t>
            </a:r>
            <a:r>
              <a:rPr lang="en-US" sz="1800" dirty="0" err="1" smtClean="0"/>
              <a:t>dephosphylated</a:t>
            </a:r>
            <a:r>
              <a:rPr lang="en-US" sz="1800" dirty="0" smtClean="0"/>
              <a:t> to form an ATP by  </a:t>
            </a:r>
            <a:r>
              <a:rPr lang="en-US" sz="1800" dirty="0" err="1" smtClean="0"/>
              <a:t>PHOSPHOGLYCERATE</a:t>
            </a:r>
            <a:r>
              <a:rPr lang="en-US" sz="1800" dirty="0" smtClean="0"/>
              <a:t> KINASE (</a:t>
            </a:r>
            <a:r>
              <a:rPr lang="en-US" sz="1800" dirty="0" err="1" smtClean="0"/>
              <a:t>PGK</a:t>
            </a:r>
            <a:r>
              <a:rPr lang="en-US" sz="1800" dirty="0" smtClean="0"/>
              <a:t>).  </a:t>
            </a:r>
            <a:r>
              <a:rPr lang="en-US" sz="1800" dirty="0" err="1" smtClean="0"/>
              <a:t>Pyruvate</a:t>
            </a:r>
            <a:r>
              <a:rPr lang="en-US" sz="1800" dirty="0" smtClean="0"/>
              <a:t> is </a:t>
            </a:r>
            <a:r>
              <a:rPr lang="en-US" sz="1800" dirty="0" err="1" smtClean="0"/>
              <a:t>decarboxylated</a:t>
            </a:r>
            <a:r>
              <a:rPr lang="en-US" sz="1800" dirty="0" smtClean="0"/>
              <a:t> by </a:t>
            </a:r>
            <a:r>
              <a:rPr lang="en-US" sz="1800" dirty="0" err="1" smtClean="0"/>
              <a:t>PYRUVATED</a:t>
            </a:r>
            <a:r>
              <a:rPr lang="en-US" sz="1800" dirty="0" smtClean="0"/>
              <a:t> </a:t>
            </a:r>
            <a:r>
              <a:rPr lang="en-US" sz="1800" dirty="0" err="1" smtClean="0"/>
              <a:t>DEHYDROGENASE</a:t>
            </a:r>
            <a:r>
              <a:rPr lang="en-US" sz="1800" dirty="0" smtClean="0"/>
              <a:t> to from acetyl-Coenzyme A (acetyl-</a:t>
            </a:r>
            <a:r>
              <a:rPr lang="en-US" sz="1800" dirty="0" err="1" smtClean="0"/>
              <a:t>CoA</a:t>
            </a:r>
            <a:r>
              <a:rPr lang="en-US" sz="1800" dirty="0" smtClean="0"/>
              <a:t>/</a:t>
            </a:r>
            <a:r>
              <a:rPr lang="en-US" sz="1800" dirty="0" err="1" smtClean="0"/>
              <a:t>CoASH</a:t>
            </a:r>
            <a:r>
              <a:rPr lang="en-US" sz="1800" dirty="0" smtClean="0"/>
              <a:t>).  The CO2 generated is </a:t>
            </a:r>
            <a:r>
              <a:rPr lang="en-US" sz="1800" dirty="0" err="1" smtClean="0"/>
              <a:t>reutilzied</a:t>
            </a:r>
            <a:r>
              <a:rPr lang="en-US" sz="1800" dirty="0" smtClean="0"/>
              <a:t> by the Calvin cycle to improve carbon use efficiency.  ACETYL-</a:t>
            </a:r>
            <a:r>
              <a:rPr lang="en-US" sz="1800" dirty="0" err="1" smtClean="0"/>
              <a:t>COA</a:t>
            </a:r>
            <a:r>
              <a:rPr lang="en-US" sz="1800" dirty="0" smtClean="0"/>
              <a:t> </a:t>
            </a:r>
            <a:r>
              <a:rPr lang="en-US" sz="1800" dirty="0" err="1" smtClean="0"/>
              <a:t>CARBOXYLASE</a:t>
            </a:r>
            <a:r>
              <a:rPr lang="en-US" sz="1800" dirty="0" smtClean="0"/>
              <a:t> (</a:t>
            </a:r>
            <a:r>
              <a:rPr lang="en-US" sz="1800" dirty="0" err="1" smtClean="0"/>
              <a:t>ACCase</a:t>
            </a:r>
            <a:r>
              <a:rPr lang="en-US" sz="1800" dirty="0" smtClean="0"/>
              <a:t>) utilized bicarbonate produced by CARBONIC </a:t>
            </a:r>
            <a:r>
              <a:rPr lang="en-US" sz="1800" dirty="0" err="1" smtClean="0"/>
              <a:t>ANHYDRASE</a:t>
            </a:r>
            <a:r>
              <a:rPr lang="en-US" sz="1800" dirty="0" smtClean="0"/>
              <a:t> and ATP to form </a:t>
            </a:r>
            <a:r>
              <a:rPr lang="en-US" sz="1800" dirty="0" err="1" smtClean="0"/>
              <a:t>malonyl-CoA</a:t>
            </a:r>
            <a:r>
              <a:rPr lang="en-US" sz="1800" dirty="0" smtClean="0"/>
              <a:t>.  Several  steps in the fatty acid </a:t>
            </a:r>
            <a:r>
              <a:rPr lang="en-US" sz="1800" dirty="0" err="1" smtClean="0"/>
              <a:t>sysnthesis</a:t>
            </a:r>
            <a:r>
              <a:rPr lang="en-US" sz="1800" dirty="0" smtClean="0"/>
              <a:t> then occur.  </a:t>
            </a:r>
            <a:r>
              <a:rPr lang="en-US" sz="1800" dirty="0" err="1" smtClean="0"/>
              <a:t>Butyryl-ACP</a:t>
            </a:r>
            <a:r>
              <a:rPr lang="en-US" sz="1800" dirty="0" smtClean="0"/>
              <a:t> is combined with </a:t>
            </a:r>
            <a:r>
              <a:rPr lang="en-US" sz="1800" dirty="0" err="1" smtClean="0"/>
              <a:t>malonyl-CoA</a:t>
            </a:r>
            <a:r>
              <a:rPr lang="en-US" sz="1800" dirty="0" smtClean="0"/>
              <a:t> and run through the fatty acid synthesis cycle 6-7 more times to form 16:0 to 18:0 chain lipids.  FATA and </a:t>
            </a:r>
            <a:r>
              <a:rPr lang="en-US" sz="1800" dirty="0" err="1" smtClean="0"/>
              <a:t>FATB</a:t>
            </a:r>
            <a:r>
              <a:rPr lang="en-US" sz="1800" dirty="0" smtClean="0"/>
              <a:t> replace the </a:t>
            </a:r>
            <a:r>
              <a:rPr lang="en-US" sz="1800" dirty="0" err="1" smtClean="0"/>
              <a:t>ACYL</a:t>
            </a:r>
            <a:r>
              <a:rPr lang="en-US" sz="1800" dirty="0" smtClean="0"/>
              <a:t>-CARRIER PROTEIN (</a:t>
            </a:r>
            <a:r>
              <a:rPr lang="en-US" sz="1800" dirty="0" err="1" smtClean="0"/>
              <a:t>ACP</a:t>
            </a:r>
            <a:r>
              <a:rPr lang="en-US" sz="1800" dirty="0" smtClean="0"/>
              <a:t>) with a </a:t>
            </a:r>
            <a:r>
              <a:rPr lang="en-US" sz="1800" dirty="0" err="1" smtClean="0"/>
              <a:t>CoA</a:t>
            </a:r>
            <a:r>
              <a:rPr lang="en-US" sz="1800" dirty="0" smtClean="0"/>
              <a:t> group prior to export.  Details of export to the cytoplasm and ER are not fully understood.  The first FA in TAG </a:t>
            </a:r>
            <a:r>
              <a:rPr lang="en-US" sz="1800" dirty="0" err="1" smtClean="0"/>
              <a:t>sysnthesis</a:t>
            </a:r>
            <a:r>
              <a:rPr lang="en-US" sz="1800" dirty="0" smtClean="0"/>
              <a:t> is added to glycerol 3-phosphate (G3P) by ACYL-COA:G3P </a:t>
            </a:r>
            <a:r>
              <a:rPr lang="en-US" sz="1800" dirty="0" err="1" smtClean="0"/>
              <a:t>ACYLTRANSFERASE</a:t>
            </a:r>
            <a:r>
              <a:rPr lang="en-US" sz="1800" dirty="0" smtClean="0"/>
              <a:t> producing </a:t>
            </a:r>
            <a:r>
              <a:rPr lang="en-US" sz="1800" dirty="0" err="1" smtClean="0"/>
              <a:t>lysophosphotidic</a:t>
            </a:r>
            <a:r>
              <a:rPr lang="en-US" sz="1800" dirty="0" smtClean="0"/>
              <a:t> acid (LPA).  The second FA is attached to LPA by </a:t>
            </a:r>
            <a:r>
              <a:rPr lang="en-US" sz="1800" dirty="0" err="1" smtClean="0"/>
              <a:t>LYSOPHOSPHATIDE</a:t>
            </a:r>
            <a:r>
              <a:rPr lang="en-US" sz="1800" dirty="0" smtClean="0"/>
              <a:t> ACID </a:t>
            </a:r>
            <a:r>
              <a:rPr lang="en-US" sz="1800" dirty="0" err="1" smtClean="0"/>
              <a:t>ACYLTRANSFERASE</a:t>
            </a:r>
            <a:r>
              <a:rPr lang="en-US" sz="1800" dirty="0" smtClean="0"/>
              <a:t> (</a:t>
            </a:r>
            <a:r>
              <a:rPr lang="en-US" sz="1800" dirty="0" err="1" smtClean="0"/>
              <a:t>LPAT</a:t>
            </a:r>
            <a:r>
              <a:rPr lang="en-US" sz="1800" dirty="0" smtClean="0"/>
              <a:t>) forming </a:t>
            </a:r>
            <a:r>
              <a:rPr lang="en-US" sz="1800" dirty="0" err="1" smtClean="0"/>
              <a:t>phosphatidic</a:t>
            </a:r>
            <a:r>
              <a:rPr lang="en-US" sz="1800" dirty="0" smtClean="0"/>
              <a:t> acid (PA).  PA is converted to </a:t>
            </a:r>
            <a:r>
              <a:rPr lang="en-US" sz="1800" dirty="0" err="1" smtClean="0"/>
              <a:t>diacylglycerol</a:t>
            </a:r>
            <a:r>
              <a:rPr lang="en-US" sz="1800" dirty="0" smtClean="0"/>
              <a:t> (DAG) by PA PHOSPHATASE (PAP).  TAG synthesis is completed by addition of the last FA by DAG ACYLTRANSFERASE (DGAT). </a:t>
            </a:r>
            <a:r>
              <a:rPr lang="en-US" sz="1800" dirty="0" smtClean="0"/>
              <a:t> </a:t>
            </a:r>
            <a:r>
              <a:rPr lang="en-US" sz="1800" dirty="0" err="1" smtClean="0"/>
              <a:t>Phosphotidylcholine</a:t>
            </a:r>
            <a:r>
              <a:rPr lang="en-US" sz="1800" dirty="0" smtClean="0"/>
              <a:t> (PC) </a:t>
            </a:r>
            <a:r>
              <a:rPr lang="en-US" sz="1800" dirty="0" smtClean="0"/>
              <a:t>DAG </a:t>
            </a:r>
            <a:r>
              <a:rPr lang="en-US" sz="1800" dirty="0" err="1" smtClean="0"/>
              <a:t>acylltransferase</a:t>
            </a:r>
            <a:r>
              <a:rPr lang="en-US" sz="1800" dirty="0" smtClean="0"/>
              <a:t> (PDAT) can also catalyze TAG biosynthesis forming </a:t>
            </a:r>
            <a:r>
              <a:rPr lang="en-US" sz="1800" dirty="0" err="1" smtClean="0"/>
              <a:t>lyso</a:t>
            </a:r>
            <a:r>
              <a:rPr lang="en-US" sz="1800" dirty="0" smtClean="0"/>
              <a:t>-PC and </a:t>
            </a:r>
            <a:r>
              <a:rPr lang="en-US" sz="1800" dirty="0" err="1" smtClean="0"/>
              <a:t>monoacylglycerol</a:t>
            </a:r>
            <a:r>
              <a:rPr lang="en-US" sz="1800" dirty="0" smtClean="0"/>
              <a:t>.  PC</a:t>
            </a:r>
            <a:r>
              <a:rPr lang="en-US" sz="1800" dirty="0" smtClean="0"/>
              <a:t> from </a:t>
            </a:r>
            <a:r>
              <a:rPr lang="en-US" sz="1800" dirty="0" smtClean="0"/>
              <a:t>organelle membranes can be converted to DAG by PC:DAG PHOSPHOCHOLINE TRANSFERASE (PDCT) or CHOLINEPHOPHOTRANSFERASE (CPT).    Alternatively PC can enter the Kennedy pathway  through removal of </a:t>
            </a:r>
            <a:r>
              <a:rPr lang="en-US" sz="1800" dirty="0" err="1" smtClean="0"/>
              <a:t>choline</a:t>
            </a:r>
            <a:r>
              <a:rPr lang="en-US" sz="1800" dirty="0" smtClean="0"/>
              <a:t> by </a:t>
            </a:r>
            <a:r>
              <a:rPr lang="en-US" sz="1800" dirty="0" err="1" smtClean="0"/>
              <a:t>PHOSPHOLIPASE</a:t>
            </a:r>
            <a:r>
              <a:rPr lang="en-US" sz="1800" dirty="0" smtClean="0"/>
              <a:t> D (</a:t>
            </a:r>
            <a:r>
              <a:rPr lang="en-US" sz="1800" dirty="0" err="1" smtClean="0"/>
              <a:t>PLD</a:t>
            </a:r>
            <a:r>
              <a:rPr lang="en-US" sz="1800" dirty="0" smtClean="0"/>
              <a:t>) to form PA.  Other mechanisms exist for membrane lipid components or membrane signaling byproducts to enter the pathway for TAG formation.  </a:t>
            </a:r>
            <a:r>
              <a:rPr lang="en-US" sz="1800" dirty="0" smtClean="0"/>
              <a:t>*Recent studies indicate an important role of PC supplying DAG for TAG biosynthesis including that catalyzed by DGAT (Lu et al., 2009; Chapman and Ohlrogge, 2012). Note</a:t>
            </a:r>
            <a:r>
              <a:rPr lang="en-US" sz="1800" dirty="0" smtClean="0"/>
              <a:t>: Not all cellular organelles are shown and those presented are not to scale.  Sizes are exaggerated for visibility. </a:t>
            </a:r>
          </a:p>
        </p:txBody>
      </p:sp>
      <p:sp>
        <p:nvSpPr>
          <p:cNvPr id="762" name="Rounded Rectangle 761"/>
          <p:cNvSpPr/>
          <p:nvPr/>
        </p:nvSpPr>
        <p:spPr>
          <a:xfrm>
            <a:off x="14312900" y="7467599"/>
            <a:ext cx="21780500" cy="16985585"/>
          </a:xfrm>
          <a:prstGeom prst="roundRect">
            <a:avLst/>
          </a:prstGeom>
          <a:noFill/>
          <a:ln w="1905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8" name="Group 447"/>
          <p:cNvGrpSpPr/>
          <p:nvPr/>
        </p:nvGrpSpPr>
        <p:grpSpPr>
          <a:xfrm>
            <a:off x="26670000" y="9677400"/>
            <a:ext cx="8445500" cy="1237290"/>
            <a:chOff x="75146" y="2438400"/>
            <a:chExt cx="8916454" cy="1524000"/>
          </a:xfrm>
        </p:grpSpPr>
        <p:grpSp>
          <p:nvGrpSpPr>
            <p:cNvPr id="449" name="Group 18"/>
            <p:cNvGrpSpPr/>
            <p:nvPr/>
          </p:nvGrpSpPr>
          <p:grpSpPr>
            <a:xfrm>
              <a:off x="75146" y="2438400"/>
              <a:ext cx="381527" cy="1524000"/>
              <a:chOff x="380473" y="2438400"/>
              <a:chExt cx="381527" cy="1524000"/>
            </a:xfrm>
          </p:grpSpPr>
          <p:grpSp>
            <p:nvGrpSpPr>
              <p:cNvPr id="702" name="Group 9"/>
              <p:cNvGrpSpPr/>
              <p:nvPr/>
            </p:nvGrpSpPr>
            <p:grpSpPr>
              <a:xfrm>
                <a:off x="457200" y="2438400"/>
                <a:ext cx="304800" cy="723275"/>
                <a:chOff x="457200" y="2438400"/>
                <a:chExt cx="304800" cy="723275"/>
              </a:xfrm>
            </p:grpSpPr>
            <p:sp>
              <p:nvSpPr>
                <p:cNvPr id="707" name="Freeform 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8" name="Freeform 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9" name="Oval 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03" name="Group 14"/>
              <p:cNvGrpSpPr/>
              <p:nvPr/>
            </p:nvGrpSpPr>
            <p:grpSpPr>
              <a:xfrm flipH="1" flipV="1">
                <a:off x="380473" y="3237875"/>
                <a:ext cx="305327" cy="724525"/>
                <a:chOff x="457200" y="2438400"/>
                <a:chExt cx="304800" cy="723275"/>
              </a:xfrm>
            </p:grpSpPr>
            <p:sp>
              <p:nvSpPr>
                <p:cNvPr id="704" name="Freeform 1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5" name="Freeform 1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6" name="Oval 1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0" name="Group 19"/>
            <p:cNvGrpSpPr/>
            <p:nvPr/>
          </p:nvGrpSpPr>
          <p:grpSpPr>
            <a:xfrm>
              <a:off x="380473" y="2438400"/>
              <a:ext cx="381527" cy="1524000"/>
              <a:chOff x="380473" y="2438400"/>
              <a:chExt cx="381527" cy="1524000"/>
            </a:xfrm>
          </p:grpSpPr>
          <p:grpSp>
            <p:nvGrpSpPr>
              <p:cNvPr id="694" name="Group 9"/>
              <p:cNvGrpSpPr/>
              <p:nvPr/>
            </p:nvGrpSpPr>
            <p:grpSpPr>
              <a:xfrm>
                <a:off x="457200" y="2438400"/>
                <a:ext cx="304800" cy="723275"/>
                <a:chOff x="457200" y="2438400"/>
                <a:chExt cx="304800" cy="723275"/>
              </a:xfrm>
            </p:grpSpPr>
            <p:sp>
              <p:nvSpPr>
                <p:cNvPr id="699" name="Freeform 2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0" name="Freeform 2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1" name="Oval 2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5" name="Group 14"/>
              <p:cNvGrpSpPr/>
              <p:nvPr/>
            </p:nvGrpSpPr>
            <p:grpSpPr>
              <a:xfrm flipH="1" flipV="1">
                <a:off x="380473" y="3237875"/>
                <a:ext cx="305327" cy="724525"/>
                <a:chOff x="457200" y="2438400"/>
                <a:chExt cx="304800" cy="723275"/>
              </a:xfrm>
            </p:grpSpPr>
            <p:sp>
              <p:nvSpPr>
                <p:cNvPr id="696" name="Freeform 2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7" name="Freeform 2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8" name="Oval 2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1" name="Group 28"/>
            <p:cNvGrpSpPr/>
            <p:nvPr/>
          </p:nvGrpSpPr>
          <p:grpSpPr>
            <a:xfrm>
              <a:off x="685273" y="2438400"/>
              <a:ext cx="381527" cy="1524000"/>
              <a:chOff x="380473" y="2438400"/>
              <a:chExt cx="381527" cy="1524000"/>
            </a:xfrm>
          </p:grpSpPr>
          <p:grpSp>
            <p:nvGrpSpPr>
              <p:cNvPr id="686" name="Group 9"/>
              <p:cNvGrpSpPr/>
              <p:nvPr/>
            </p:nvGrpSpPr>
            <p:grpSpPr>
              <a:xfrm>
                <a:off x="457200" y="2438400"/>
                <a:ext cx="304800" cy="723275"/>
                <a:chOff x="457200" y="2438400"/>
                <a:chExt cx="304800" cy="723275"/>
              </a:xfrm>
            </p:grpSpPr>
            <p:sp>
              <p:nvSpPr>
                <p:cNvPr id="691" name="Freeform 69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2" name="Freeform 69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3" name="Oval 69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7" name="Group 14"/>
              <p:cNvGrpSpPr/>
              <p:nvPr/>
            </p:nvGrpSpPr>
            <p:grpSpPr>
              <a:xfrm flipH="1" flipV="1">
                <a:off x="380473" y="3237875"/>
                <a:ext cx="305327" cy="724525"/>
                <a:chOff x="457200" y="2438400"/>
                <a:chExt cx="304800" cy="723275"/>
              </a:xfrm>
            </p:grpSpPr>
            <p:sp>
              <p:nvSpPr>
                <p:cNvPr id="688" name="Freeform 3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9" name="Freeform 3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0" name="Oval 68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2" name="Group 37"/>
            <p:cNvGrpSpPr/>
            <p:nvPr/>
          </p:nvGrpSpPr>
          <p:grpSpPr>
            <a:xfrm>
              <a:off x="990073" y="2438400"/>
              <a:ext cx="381527" cy="1524000"/>
              <a:chOff x="380473" y="2438400"/>
              <a:chExt cx="381527" cy="1524000"/>
            </a:xfrm>
          </p:grpSpPr>
          <p:grpSp>
            <p:nvGrpSpPr>
              <p:cNvPr id="678" name="Group 9"/>
              <p:cNvGrpSpPr/>
              <p:nvPr/>
            </p:nvGrpSpPr>
            <p:grpSpPr>
              <a:xfrm>
                <a:off x="457200" y="2438400"/>
                <a:ext cx="304800" cy="723275"/>
                <a:chOff x="457200" y="2438400"/>
                <a:chExt cx="304800" cy="723275"/>
              </a:xfrm>
            </p:grpSpPr>
            <p:sp>
              <p:nvSpPr>
                <p:cNvPr id="683" name="Freeform 68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4" name="Freeform 68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5" name="Oval 68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9" name="Group 14"/>
              <p:cNvGrpSpPr/>
              <p:nvPr/>
            </p:nvGrpSpPr>
            <p:grpSpPr>
              <a:xfrm flipH="1" flipV="1">
                <a:off x="380473" y="3237875"/>
                <a:ext cx="305327" cy="724525"/>
                <a:chOff x="457200" y="2438400"/>
                <a:chExt cx="304800" cy="723275"/>
              </a:xfrm>
            </p:grpSpPr>
            <p:sp>
              <p:nvSpPr>
                <p:cNvPr id="680" name="Freeform 4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1" name="Freeform 68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2" name="Oval 68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3" name="Group 46"/>
            <p:cNvGrpSpPr/>
            <p:nvPr/>
          </p:nvGrpSpPr>
          <p:grpSpPr>
            <a:xfrm>
              <a:off x="1294346" y="2438400"/>
              <a:ext cx="381527" cy="1524000"/>
              <a:chOff x="380473" y="2438400"/>
              <a:chExt cx="381527" cy="1524000"/>
            </a:xfrm>
          </p:grpSpPr>
          <p:grpSp>
            <p:nvGrpSpPr>
              <p:cNvPr id="670" name="Group 9"/>
              <p:cNvGrpSpPr/>
              <p:nvPr/>
            </p:nvGrpSpPr>
            <p:grpSpPr>
              <a:xfrm>
                <a:off x="457200" y="2438400"/>
                <a:ext cx="304800" cy="723275"/>
                <a:chOff x="457200" y="2438400"/>
                <a:chExt cx="304800" cy="723275"/>
              </a:xfrm>
            </p:grpSpPr>
            <p:sp>
              <p:nvSpPr>
                <p:cNvPr id="675" name="Freeform 67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6" name="Freeform 67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7" name="Oval 67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1" name="Group 14"/>
              <p:cNvGrpSpPr/>
              <p:nvPr/>
            </p:nvGrpSpPr>
            <p:grpSpPr>
              <a:xfrm flipH="1" flipV="1">
                <a:off x="380473" y="3237875"/>
                <a:ext cx="305327" cy="724525"/>
                <a:chOff x="457200" y="2438400"/>
                <a:chExt cx="304800" cy="723275"/>
              </a:xfrm>
            </p:grpSpPr>
            <p:sp>
              <p:nvSpPr>
                <p:cNvPr id="672" name="Freeform 67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3" name="Freeform 67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4" name="Oval 67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4" name="Group 55"/>
            <p:cNvGrpSpPr/>
            <p:nvPr/>
          </p:nvGrpSpPr>
          <p:grpSpPr>
            <a:xfrm>
              <a:off x="1599673" y="2438400"/>
              <a:ext cx="381527" cy="1524000"/>
              <a:chOff x="380473" y="2438400"/>
              <a:chExt cx="381527" cy="1524000"/>
            </a:xfrm>
          </p:grpSpPr>
          <p:grpSp>
            <p:nvGrpSpPr>
              <p:cNvPr id="662" name="Group 9"/>
              <p:cNvGrpSpPr/>
              <p:nvPr/>
            </p:nvGrpSpPr>
            <p:grpSpPr>
              <a:xfrm>
                <a:off x="457200" y="2438400"/>
                <a:ext cx="304800" cy="723275"/>
                <a:chOff x="457200" y="2438400"/>
                <a:chExt cx="304800" cy="723275"/>
              </a:xfrm>
            </p:grpSpPr>
            <p:sp>
              <p:nvSpPr>
                <p:cNvPr id="667" name="Freeform 66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8" name="Freeform 667"/>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9" name="Oval 6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3" name="Group 14"/>
              <p:cNvGrpSpPr/>
              <p:nvPr/>
            </p:nvGrpSpPr>
            <p:grpSpPr>
              <a:xfrm flipH="1" flipV="1">
                <a:off x="380473" y="3237875"/>
                <a:ext cx="305327" cy="724525"/>
                <a:chOff x="457200" y="2438400"/>
                <a:chExt cx="304800" cy="723275"/>
              </a:xfrm>
            </p:grpSpPr>
            <p:sp>
              <p:nvSpPr>
                <p:cNvPr id="664" name="Freeform 66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5" name="Freeform 664"/>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6" name="Oval 66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5" name="Group 64"/>
            <p:cNvGrpSpPr/>
            <p:nvPr/>
          </p:nvGrpSpPr>
          <p:grpSpPr>
            <a:xfrm>
              <a:off x="1904473" y="2438400"/>
              <a:ext cx="381527" cy="1524000"/>
              <a:chOff x="380473" y="2438400"/>
              <a:chExt cx="381527" cy="1524000"/>
            </a:xfrm>
          </p:grpSpPr>
          <p:grpSp>
            <p:nvGrpSpPr>
              <p:cNvPr id="654" name="Group 9"/>
              <p:cNvGrpSpPr/>
              <p:nvPr/>
            </p:nvGrpSpPr>
            <p:grpSpPr>
              <a:xfrm>
                <a:off x="457200" y="2438400"/>
                <a:ext cx="304800" cy="723275"/>
                <a:chOff x="457200" y="2438400"/>
                <a:chExt cx="304800" cy="723275"/>
              </a:xfrm>
            </p:grpSpPr>
            <p:sp>
              <p:nvSpPr>
                <p:cNvPr id="659" name="Freeform 65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0" name="Freeform 7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1" name="Oval 7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5" name="Group 14"/>
              <p:cNvGrpSpPr/>
              <p:nvPr/>
            </p:nvGrpSpPr>
            <p:grpSpPr>
              <a:xfrm flipH="1" flipV="1">
                <a:off x="380473" y="3237875"/>
                <a:ext cx="305327" cy="724525"/>
                <a:chOff x="457200" y="2438400"/>
                <a:chExt cx="304800" cy="723275"/>
              </a:xfrm>
            </p:grpSpPr>
            <p:sp>
              <p:nvSpPr>
                <p:cNvPr id="656" name="Freeform 65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7" name="Freeform 65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8" name="Oval 65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6" name="Group 73"/>
            <p:cNvGrpSpPr/>
            <p:nvPr/>
          </p:nvGrpSpPr>
          <p:grpSpPr>
            <a:xfrm>
              <a:off x="2209273" y="2438400"/>
              <a:ext cx="381527" cy="1524000"/>
              <a:chOff x="380473" y="2438400"/>
              <a:chExt cx="381527" cy="1524000"/>
            </a:xfrm>
          </p:grpSpPr>
          <p:grpSp>
            <p:nvGrpSpPr>
              <p:cNvPr id="646" name="Group 9"/>
              <p:cNvGrpSpPr/>
              <p:nvPr/>
            </p:nvGrpSpPr>
            <p:grpSpPr>
              <a:xfrm>
                <a:off x="457200" y="2438400"/>
                <a:ext cx="304800" cy="723275"/>
                <a:chOff x="457200" y="2438400"/>
                <a:chExt cx="304800" cy="723275"/>
              </a:xfrm>
            </p:grpSpPr>
            <p:sp>
              <p:nvSpPr>
                <p:cNvPr id="651" name="Freeform 7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2" name="Freeform 8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3" name="Oval 65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7" name="Group 14"/>
              <p:cNvGrpSpPr/>
              <p:nvPr/>
            </p:nvGrpSpPr>
            <p:grpSpPr>
              <a:xfrm flipH="1" flipV="1">
                <a:off x="380473" y="3237875"/>
                <a:ext cx="305327" cy="724525"/>
                <a:chOff x="457200" y="2438400"/>
                <a:chExt cx="304800" cy="723275"/>
              </a:xfrm>
            </p:grpSpPr>
            <p:sp>
              <p:nvSpPr>
                <p:cNvPr id="648" name="Freeform 64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9" name="Freeform 64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0" name="Oval 64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7" name="Group 82"/>
            <p:cNvGrpSpPr/>
            <p:nvPr/>
          </p:nvGrpSpPr>
          <p:grpSpPr>
            <a:xfrm>
              <a:off x="2513546" y="2438400"/>
              <a:ext cx="381527" cy="1524000"/>
              <a:chOff x="380473" y="2438400"/>
              <a:chExt cx="381527" cy="1524000"/>
            </a:xfrm>
          </p:grpSpPr>
          <p:grpSp>
            <p:nvGrpSpPr>
              <p:cNvPr id="638" name="Group 9"/>
              <p:cNvGrpSpPr/>
              <p:nvPr/>
            </p:nvGrpSpPr>
            <p:grpSpPr>
              <a:xfrm>
                <a:off x="457200" y="2438400"/>
                <a:ext cx="304800" cy="723275"/>
                <a:chOff x="457200" y="2438400"/>
                <a:chExt cx="304800" cy="723275"/>
              </a:xfrm>
            </p:grpSpPr>
            <p:sp>
              <p:nvSpPr>
                <p:cNvPr id="643" name="Freeform 8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4" name="Freeform 64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5" name="Oval 64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9" name="Group 14"/>
              <p:cNvGrpSpPr/>
              <p:nvPr/>
            </p:nvGrpSpPr>
            <p:grpSpPr>
              <a:xfrm flipH="1" flipV="1">
                <a:off x="380473" y="3237875"/>
                <a:ext cx="305327" cy="724525"/>
                <a:chOff x="457200" y="2438400"/>
                <a:chExt cx="304800" cy="723275"/>
              </a:xfrm>
            </p:grpSpPr>
            <p:sp>
              <p:nvSpPr>
                <p:cNvPr id="640" name="Freeform 63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1" name="Freeform 64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2" name="Oval 8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8" name="Group 91"/>
            <p:cNvGrpSpPr/>
            <p:nvPr/>
          </p:nvGrpSpPr>
          <p:grpSpPr>
            <a:xfrm>
              <a:off x="2818873" y="2438400"/>
              <a:ext cx="381527" cy="1524000"/>
              <a:chOff x="380473" y="2438400"/>
              <a:chExt cx="381527" cy="1524000"/>
            </a:xfrm>
          </p:grpSpPr>
          <p:grpSp>
            <p:nvGrpSpPr>
              <p:cNvPr id="630" name="Group 9"/>
              <p:cNvGrpSpPr/>
              <p:nvPr/>
            </p:nvGrpSpPr>
            <p:grpSpPr>
              <a:xfrm>
                <a:off x="457200" y="2438400"/>
                <a:ext cx="304800" cy="723275"/>
                <a:chOff x="457200" y="2438400"/>
                <a:chExt cx="304800" cy="723275"/>
              </a:xfrm>
            </p:grpSpPr>
            <p:sp>
              <p:nvSpPr>
                <p:cNvPr id="635" name="Freeform 63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6" name="Freeform 63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7" name="Oval 63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1" name="Group 14"/>
              <p:cNvGrpSpPr/>
              <p:nvPr/>
            </p:nvGrpSpPr>
            <p:grpSpPr>
              <a:xfrm flipH="1" flipV="1">
                <a:off x="380473" y="3237875"/>
                <a:ext cx="305327" cy="724525"/>
                <a:chOff x="457200" y="2438400"/>
                <a:chExt cx="304800" cy="723275"/>
              </a:xfrm>
            </p:grpSpPr>
            <p:sp>
              <p:nvSpPr>
                <p:cNvPr id="632" name="Freeform 63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3" name="Freeform 9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4" name="Oval 9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9" name="Group 100"/>
            <p:cNvGrpSpPr/>
            <p:nvPr/>
          </p:nvGrpSpPr>
          <p:grpSpPr>
            <a:xfrm>
              <a:off x="3123673" y="2438400"/>
              <a:ext cx="381527" cy="1524000"/>
              <a:chOff x="380473" y="2438400"/>
              <a:chExt cx="381527" cy="1524000"/>
            </a:xfrm>
          </p:grpSpPr>
          <p:grpSp>
            <p:nvGrpSpPr>
              <p:cNvPr id="622" name="Group 9"/>
              <p:cNvGrpSpPr/>
              <p:nvPr/>
            </p:nvGrpSpPr>
            <p:grpSpPr>
              <a:xfrm>
                <a:off x="457200" y="2438400"/>
                <a:ext cx="304800" cy="723275"/>
                <a:chOff x="457200" y="2438400"/>
                <a:chExt cx="304800" cy="723275"/>
              </a:xfrm>
            </p:grpSpPr>
            <p:sp>
              <p:nvSpPr>
                <p:cNvPr id="627" name="Freeform 62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8" name="Freeform 627"/>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9" name="Oval 628"/>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3" name="Group 14"/>
              <p:cNvGrpSpPr/>
              <p:nvPr/>
            </p:nvGrpSpPr>
            <p:grpSpPr>
              <a:xfrm flipH="1" flipV="1">
                <a:off x="380473" y="3237875"/>
                <a:ext cx="305327" cy="724525"/>
                <a:chOff x="457200" y="2438400"/>
                <a:chExt cx="304800" cy="723275"/>
              </a:xfrm>
            </p:grpSpPr>
            <p:sp>
              <p:nvSpPr>
                <p:cNvPr id="624" name="Freeform 10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5" name="Freeform 104"/>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6" name="Oval 62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0" name="Group 109"/>
            <p:cNvGrpSpPr/>
            <p:nvPr/>
          </p:nvGrpSpPr>
          <p:grpSpPr>
            <a:xfrm>
              <a:off x="3428473" y="2438400"/>
              <a:ext cx="381527" cy="1524000"/>
              <a:chOff x="380473" y="2438400"/>
              <a:chExt cx="381527" cy="1524000"/>
            </a:xfrm>
          </p:grpSpPr>
          <p:grpSp>
            <p:nvGrpSpPr>
              <p:cNvPr id="614" name="Group 9"/>
              <p:cNvGrpSpPr/>
              <p:nvPr/>
            </p:nvGrpSpPr>
            <p:grpSpPr>
              <a:xfrm>
                <a:off x="457200" y="2438400"/>
                <a:ext cx="304800" cy="723275"/>
                <a:chOff x="457200" y="2438400"/>
                <a:chExt cx="304800" cy="723275"/>
              </a:xfrm>
            </p:grpSpPr>
            <p:sp>
              <p:nvSpPr>
                <p:cNvPr id="619" name="Freeform 61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0" name="Freeform 61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1" name="Oval 62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5" name="Group 14"/>
              <p:cNvGrpSpPr/>
              <p:nvPr/>
            </p:nvGrpSpPr>
            <p:grpSpPr>
              <a:xfrm flipH="1" flipV="1">
                <a:off x="380473" y="3237875"/>
                <a:ext cx="305327" cy="724525"/>
                <a:chOff x="457200" y="2438400"/>
                <a:chExt cx="304800" cy="723275"/>
              </a:xfrm>
            </p:grpSpPr>
            <p:sp>
              <p:nvSpPr>
                <p:cNvPr id="616" name="Freeform 11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7" name="Freeform 61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8" name="Oval 61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1" name="Group 118"/>
            <p:cNvGrpSpPr/>
            <p:nvPr/>
          </p:nvGrpSpPr>
          <p:grpSpPr>
            <a:xfrm>
              <a:off x="3732746" y="2438400"/>
              <a:ext cx="381527" cy="1524000"/>
              <a:chOff x="380473" y="2438400"/>
              <a:chExt cx="381527" cy="1524000"/>
            </a:xfrm>
          </p:grpSpPr>
          <p:grpSp>
            <p:nvGrpSpPr>
              <p:cNvPr id="606" name="Group 9"/>
              <p:cNvGrpSpPr/>
              <p:nvPr/>
            </p:nvGrpSpPr>
            <p:grpSpPr>
              <a:xfrm>
                <a:off x="457200" y="2438400"/>
                <a:ext cx="304800" cy="723275"/>
                <a:chOff x="457200" y="2438400"/>
                <a:chExt cx="304800" cy="723275"/>
              </a:xfrm>
            </p:grpSpPr>
            <p:sp>
              <p:nvSpPr>
                <p:cNvPr id="611" name="Freeform 61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2" name="Freeform 61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3" name="Oval 61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7" name="Group 14"/>
              <p:cNvGrpSpPr/>
              <p:nvPr/>
            </p:nvGrpSpPr>
            <p:grpSpPr>
              <a:xfrm flipH="1" flipV="1">
                <a:off x="380473" y="3237875"/>
                <a:ext cx="305327" cy="724525"/>
                <a:chOff x="457200" y="2438400"/>
                <a:chExt cx="304800" cy="723275"/>
              </a:xfrm>
            </p:grpSpPr>
            <p:sp>
              <p:nvSpPr>
                <p:cNvPr id="608" name="Freeform 60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9" name="Freeform 60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0" name="Oval 60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2" name="Group 127"/>
            <p:cNvGrpSpPr/>
            <p:nvPr/>
          </p:nvGrpSpPr>
          <p:grpSpPr>
            <a:xfrm>
              <a:off x="4038073" y="2438400"/>
              <a:ext cx="381527" cy="1524000"/>
              <a:chOff x="380473" y="2438400"/>
              <a:chExt cx="381527" cy="1524000"/>
            </a:xfrm>
          </p:grpSpPr>
          <p:grpSp>
            <p:nvGrpSpPr>
              <p:cNvPr id="598" name="Group 9"/>
              <p:cNvGrpSpPr/>
              <p:nvPr/>
            </p:nvGrpSpPr>
            <p:grpSpPr>
              <a:xfrm>
                <a:off x="457200" y="2438400"/>
                <a:ext cx="304800" cy="723275"/>
                <a:chOff x="457200" y="2438400"/>
                <a:chExt cx="304800" cy="723275"/>
              </a:xfrm>
            </p:grpSpPr>
            <p:sp>
              <p:nvSpPr>
                <p:cNvPr id="603" name="Freeform 60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4" name="Freeform 60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5" name="Oval 13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99" name="Group 14"/>
              <p:cNvGrpSpPr/>
              <p:nvPr/>
            </p:nvGrpSpPr>
            <p:grpSpPr>
              <a:xfrm flipH="1" flipV="1">
                <a:off x="380473" y="3237875"/>
                <a:ext cx="305327" cy="724525"/>
                <a:chOff x="457200" y="2438400"/>
                <a:chExt cx="304800" cy="723275"/>
              </a:xfrm>
            </p:grpSpPr>
            <p:sp>
              <p:nvSpPr>
                <p:cNvPr id="600" name="Freeform 59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1" name="Freeform 60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2" name="Oval 60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3" name="Group 136"/>
            <p:cNvGrpSpPr/>
            <p:nvPr/>
          </p:nvGrpSpPr>
          <p:grpSpPr>
            <a:xfrm>
              <a:off x="4342873" y="2438400"/>
              <a:ext cx="381527" cy="1524000"/>
              <a:chOff x="380473" y="2438400"/>
              <a:chExt cx="381527" cy="1524000"/>
            </a:xfrm>
          </p:grpSpPr>
          <p:grpSp>
            <p:nvGrpSpPr>
              <p:cNvPr id="590" name="Group 9"/>
              <p:cNvGrpSpPr/>
              <p:nvPr/>
            </p:nvGrpSpPr>
            <p:grpSpPr>
              <a:xfrm>
                <a:off x="457200" y="2438400"/>
                <a:ext cx="304800" cy="723275"/>
                <a:chOff x="457200" y="2438400"/>
                <a:chExt cx="304800" cy="723275"/>
              </a:xfrm>
            </p:grpSpPr>
            <p:sp>
              <p:nvSpPr>
                <p:cNvPr id="595" name="Freeform 59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6" name="Freeform 14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7" name="Oval 14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91" name="Group 14"/>
              <p:cNvGrpSpPr/>
              <p:nvPr/>
            </p:nvGrpSpPr>
            <p:grpSpPr>
              <a:xfrm flipH="1" flipV="1">
                <a:off x="380473" y="3237875"/>
                <a:ext cx="305327" cy="724525"/>
                <a:chOff x="457200" y="2438400"/>
                <a:chExt cx="304800" cy="723275"/>
              </a:xfrm>
            </p:grpSpPr>
            <p:sp>
              <p:nvSpPr>
                <p:cNvPr id="592" name="Freeform 59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3" name="Freeform 59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4" name="Oval 59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4" name="Group 145"/>
            <p:cNvGrpSpPr/>
            <p:nvPr/>
          </p:nvGrpSpPr>
          <p:grpSpPr>
            <a:xfrm>
              <a:off x="4647673" y="2438400"/>
              <a:ext cx="381527" cy="1524000"/>
              <a:chOff x="380473" y="2438400"/>
              <a:chExt cx="381527" cy="1524000"/>
            </a:xfrm>
          </p:grpSpPr>
          <p:grpSp>
            <p:nvGrpSpPr>
              <p:cNvPr id="582" name="Group 9"/>
              <p:cNvGrpSpPr/>
              <p:nvPr/>
            </p:nvGrpSpPr>
            <p:grpSpPr>
              <a:xfrm>
                <a:off x="457200" y="2438400"/>
                <a:ext cx="304800" cy="723275"/>
                <a:chOff x="457200" y="2438400"/>
                <a:chExt cx="304800" cy="723275"/>
              </a:xfrm>
            </p:grpSpPr>
            <p:sp>
              <p:nvSpPr>
                <p:cNvPr id="587" name="Freeform 58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8" name="Freeform 587"/>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9" name="Oval 588"/>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3" name="Group 14"/>
              <p:cNvGrpSpPr/>
              <p:nvPr/>
            </p:nvGrpSpPr>
            <p:grpSpPr>
              <a:xfrm flipH="1" flipV="1">
                <a:off x="380473" y="3237875"/>
                <a:ext cx="305327" cy="724525"/>
                <a:chOff x="457200" y="2438400"/>
                <a:chExt cx="304800" cy="723275"/>
              </a:xfrm>
            </p:grpSpPr>
            <p:sp>
              <p:nvSpPr>
                <p:cNvPr id="584" name="Freeform 58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5" name="Freeform 584"/>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6" name="Oval 58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5" name="Group 154"/>
            <p:cNvGrpSpPr/>
            <p:nvPr/>
          </p:nvGrpSpPr>
          <p:grpSpPr>
            <a:xfrm>
              <a:off x="4951946" y="2438400"/>
              <a:ext cx="381527" cy="1524000"/>
              <a:chOff x="380473" y="2438400"/>
              <a:chExt cx="381527" cy="1524000"/>
            </a:xfrm>
          </p:grpSpPr>
          <p:grpSp>
            <p:nvGrpSpPr>
              <p:cNvPr id="574" name="Group 9"/>
              <p:cNvGrpSpPr/>
              <p:nvPr/>
            </p:nvGrpSpPr>
            <p:grpSpPr>
              <a:xfrm>
                <a:off x="457200" y="2438400"/>
                <a:ext cx="304800" cy="723275"/>
                <a:chOff x="457200" y="2438400"/>
                <a:chExt cx="304800" cy="723275"/>
              </a:xfrm>
            </p:grpSpPr>
            <p:sp>
              <p:nvSpPr>
                <p:cNvPr id="579" name="Freeform 57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0" name="Freeform 57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1" name="Oval 58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5" name="Group 14"/>
              <p:cNvGrpSpPr/>
              <p:nvPr/>
            </p:nvGrpSpPr>
            <p:grpSpPr>
              <a:xfrm flipH="1" flipV="1">
                <a:off x="380473" y="3237875"/>
                <a:ext cx="305327" cy="724525"/>
                <a:chOff x="457200" y="2438400"/>
                <a:chExt cx="304800" cy="723275"/>
              </a:xfrm>
            </p:grpSpPr>
            <p:sp>
              <p:nvSpPr>
                <p:cNvPr id="576" name="Freeform 57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7" name="Freeform 57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8" name="Oval 57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6" name="Group 163"/>
            <p:cNvGrpSpPr/>
            <p:nvPr/>
          </p:nvGrpSpPr>
          <p:grpSpPr>
            <a:xfrm>
              <a:off x="5257273" y="2438400"/>
              <a:ext cx="381527" cy="1524000"/>
              <a:chOff x="380473" y="2438400"/>
              <a:chExt cx="381527" cy="1524000"/>
            </a:xfrm>
          </p:grpSpPr>
          <p:grpSp>
            <p:nvGrpSpPr>
              <p:cNvPr id="566" name="Group 9"/>
              <p:cNvGrpSpPr/>
              <p:nvPr/>
            </p:nvGrpSpPr>
            <p:grpSpPr>
              <a:xfrm>
                <a:off x="457200" y="2438400"/>
                <a:ext cx="304800" cy="723275"/>
                <a:chOff x="457200" y="2438400"/>
                <a:chExt cx="304800" cy="723275"/>
              </a:xfrm>
            </p:grpSpPr>
            <p:sp>
              <p:nvSpPr>
                <p:cNvPr id="571" name="Freeform 57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2" name="Freeform 57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3" name="Oval 57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7" name="Group 14"/>
              <p:cNvGrpSpPr/>
              <p:nvPr/>
            </p:nvGrpSpPr>
            <p:grpSpPr>
              <a:xfrm flipH="1" flipV="1">
                <a:off x="380473" y="3237875"/>
                <a:ext cx="305327" cy="724525"/>
                <a:chOff x="457200" y="2438400"/>
                <a:chExt cx="304800" cy="723275"/>
              </a:xfrm>
            </p:grpSpPr>
            <p:sp>
              <p:nvSpPr>
                <p:cNvPr id="568" name="Freeform 56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9" name="Freeform 56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0" name="Oval 56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7" name="Group 172"/>
            <p:cNvGrpSpPr/>
            <p:nvPr/>
          </p:nvGrpSpPr>
          <p:grpSpPr>
            <a:xfrm>
              <a:off x="5562073" y="2438400"/>
              <a:ext cx="381527" cy="1524000"/>
              <a:chOff x="380473" y="2438400"/>
              <a:chExt cx="381527" cy="1524000"/>
            </a:xfrm>
          </p:grpSpPr>
          <p:grpSp>
            <p:nvGrpSpPr>
              <p:cNvPr id="558" name="Group 9"/>
              <p:cNvGrpSpPr/>
              <p:nvPr/>
            </p:nvGrpSpPr>
            <p:grpSpPr>
              <a:xfrm>
                <a:off x="457200" y="2438400"/>
                <a:ext cx="304800" cy="723275"/>
                <a:chOff x="457200" y="2438400"/>
                <a:chExt cx="304800" cy="723275"/>
              </a:xfrm>
            </p:grpSpPr>
            <p:sp>
              <p:nvSpPr>
                <p:cNvPr id="563" name="Freeform 56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4" name="Freeform 56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5" name="Oval 56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9" name="Group 14"/>
              <p:cNvGrpSpPr/>
              <p:nvPr/>
            </p:nvGrpSpPr>
            <p:grpSpPr>
              <a:xfrm flipH="1" flipV="1">
                <a:off x="380473" y="3237875"/>
                <a:ext cx="305327" cy="724525"/>
                <a:chOff x="457200" y="2438400"/>
                <a:chExt cx="304800" cy="723275"/>
              </a:xfrm>
            </p:grpSpPr>
            <p:sp>
              <p:nvSpPr>
                <p:cNvPr id="560" name="Freeform 55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1" name="Freeform 56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2" name="Oval 56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8" name="Group 181"/>
            <p:cNvGrpSpPr/>
            <p:nvPr/>
          </p:nvGrpSpPr>
          <p:grpSpPr>
            <a:xfrm>
              <a:off x="5866873" y="2438400"/>
              <a:ext cx="381527" cy="1524000"/>
              <a:chOff x="380473" y="2438400"/>
              <a:chExt cx="381527" cy="1524000"/>
            </a:xfrm>
          </p:grpSpPr>
          <p:grpSp>
            <p:nvGrpSpPr>
              <p:cNvPr id="550" name="Group 9"/>
              <p:cNvGrpSpPr/>
              <p:nvPr/>
            </p:nvGrpSpPr>
            <p:grpSpPr>
              <a:xfrm>
                <a:off x="457200" y="2438400"/>
                <a:ext cx="304800" cy="723275"/>
                <a:chOff x="457200" y="2438400"/>
                <a:chExt cx="304800" cy="723275"/>
              </a:xfrm>
            </p:grpSpPr>
            <p:sp>
              <p:nvSpPr>
                <p:cNvPr id="555" name="Freeform 55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6" name="Freeform 55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7" name="Oval 55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1" name="Group 14"/>
              <p:cNvGrpSpPr/>
              <p:nvPr/>
            </p:nvGrpSpPr>
            <p:grpSpPr>
              <a:xfrm flipH="1" flipV="1">
                <a:off x="380473" y="3237875"/>
                <a:ext cx="305327" cy="724525"/>
                <a:chOff x="457200" y="2438400"/>
                <a:chExt cx="304800" cy="723275"/>
              </a:xfrm>
            </p:grpSpPr>
            <p:sp>
              <p:nvSpPr>
                <p:cNvPr id="552" name="Freeform 55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3" name="Freeform 55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4" name="Oval 55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69" name="Group 190"/>
            <p:cNvGrpSpPr/>
            <p:nvPr/>
          </p:nvGrpSpPr>
          <p:grpSpPr>
            <a:xfrm>
              <a:off x="6171146" y="2438400"/>
              <a:ext cx="381527" cy="1524000"/>
              <a:chOff x="380473" y="2438400"/>
              <a:chExt cx="381527" cy="1524000"/>
            </a:xfrm>
          </p:grpSpPr>
          <p:grpSp>
            <p:nvGrpSpPr>
              <p:cNvPr id="542" name="Group 9"/>
              <p:cNvGrpSpPr/>
              <p:nvPr/>
            </p:nvGrpSpPr>
            <p:grpSpPr>
              <a:xfrm>
                <a:off x="457200" y="2438400"/>
                <a:ext cx="304800" cy="723275"/>
                <a:chOff x="457200" y="2438400"/>
                <a:chExt cx="304800" cy="723275"/>
              </a:xfrm>
            </p:grpSpPr>
            <p:sp>
              <p:nvSpPr>
                <p:cNvPr id="547" name="Freeform 54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8" name="Freeform 547"/>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9" name="Oval 548"/>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3" name="Group 14"/>
              <p:cNvGrpSpPr/>
              <p:nvPr/>
            </p:nvGrpSpPr>
            <p:grpSpPr>
              <a:xfrm flipH="1" flipV="1">
                <a:off x="380473" y="3237875"/>
                <a:ext cx="305327" cy="724525"/>
                <a:chOff x="457200" y="2438400"/>
                <a:chExt cx="304800" cy="723275"/>
              </a:xfrm>
            </p:grpSpPr>
            <p:sp>
              <p:nvSpPr>
                <p:cNvPr id="544" name="Freeform 54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5" name="Freeform 544"/>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6" name="Oval 54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70" name="Group 199"/>
            <p:cNvGrpSpPr/>
            <p:nvPr/>
          </p:nvGrpSpPr>
          <p:grpSpPr>
            <a:xfrm>
              <a:off x="6476473" y="2438400"/>
              <a:ext cx="381527" cy="1524000"/>
              <a:chOff x="380473" y="2438400"/>
              <a:chExt cx="381527" cy="1524000"/>
            </a:xfrm>
          </p:grpSpPr>
          <p:grpSp>
            <p:nvGrpSpPr>
              <p:cNvPr id="534" name="Group 9"/>
              <p:cNvGrpSpPr/>
              <p:nvPr/>
            </p:nvGrpSpPr>
            <p:grpSpPr>
              <a:xfrm>
                <a:off x="457200" y="2438400"/>
                <a:ext cx="304800" cy="723275"/>
                <a:chOff x="457200" y="2438400"/>
                <a:chExt cx="304800" cy="723275"/>
              </a:xfrm>
            </p:grpSpPr>
            <p:sp>
              <p:nvSpPr>
                <p:cNvPr id="539" name="Freeform 53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0" name="Freeform 53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1" name="Oval 54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5" name="Group 14"/>
              <p:cNvGrpSpPr/>
              <p:nvPr/>
            </p:nvGrpSpPr>
            <p:grpSpPr>
              <a:xfrm flipH="1" flipV="1">
                <a:off x="380473" y="3237875"/>
                <a:ext cx="305327" cy="724525"/>
                <a:chOff x="457200" y="2438400"/>
                <a:chExt cx="304800" cy="723275"/>
              </a:xfrm>
            </p:grpSpPr>
            <p:sp>
              <p:nvSpPr>
                <p:cNvPr id="536" name="Freeform 53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7" name="Freeform 53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8" name="Oval 53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71" name="Group 208"/>
            <p:cNvGrpSpPr/>
            <p:nvPr/>
          </p:nvGrpSpPr>
          <p:grpSpPr>
            <a:xfrm>
              <a:off x="6781273" y="2438400"/>
              <a:ext cx="381527" cy="1524000"/>
              <a:chOff x="380473" y="2438400"/>
              <a:chExt cx="381527" cy="1524000"/>
            </a:xfrm>
          </p:grpSpPr>
          <p:grpSp>
            <p:nvGrpSpPr>
              <p:cNvPr id="526" name="Group 9"/>
              <p:cNvGrpSpPr/>
              <p:nvPr/>
            </p:nvGrpSpPr>
            <p:grpSpPr>
              <a:xfrm>
                <a:off x="457200" y="2438400"/>
                <a:ext cx="304800" cy="723275"/>
                <a:chOff x="457200" y="2438400"/>
                <a:chExt cx="304800" cy="723275"/>
              </a:xfrm>
            </p:grpSpPr>
            <p:sp>
              <p:nvSpPr>
                <p:cNvPr id="531" name="Freeform 53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2" name="Freeform 53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3" name="Oval 53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7" name="Group 14"/>
              <p:cNvGrpSpPr/>
              <p:nvPr/>
            </p:nvGrpSpPr>
            <p:grpSpPr>
              <a:xfrm flipH="1" flipV="1">
                <a:off x="380473" y="3237875"/>
                <a:ext cx="305327" cy="724525"/>
                <a:chOff x="457200" y="2438400"/>
                <a:chExt cx="304800" cy="723275"/>
              </a:xfrm>
            </p:grpSpPr>
            <p:sp>
              <p:nvSpPr>
                <p:cNvPr id="528" name="Freeform 52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9" name="Freeform 52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0" name="Oval 52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72" name="Group 217"/>
            <p:cNvGrpSpPr/>
            <p:nvPr/>
          </p:nvGrpSpPr>
          <p:grpSpPr>
            <a:xfrm>
              <a:off x="7086073" y="2438400"/>
              <a:ext cx="381527" cy="1524000"/>
              <a:chOff x="380473" y="2438400"/>
              <a:chExt cx="381527" cy="1524000"/>
            </a:xfrm>
          </p:grpSpPr>
          <p:grpSp>
            <p:nvGrpSpPr>
              <p:cNvPr id="518" name="Group 9"/>
              <p:cNvGrpSpPr/>
              <p:nvPr/>
            </p:nvGrpSpPr>
            <p:grpSpPr>
              <a:xfrm>
                <a:off x="457200" y="2438400"/>
                <a:ext cx="304800" cy="723275"/>
                <a:chOff x="457200" y="2438400"/>
                <a:chExt cx="304800" cy="723275"/>
              </a:xfrm>
            </p:grpSpPr>
            <p:sp>
              <p:nvSpPr>
                <p:cNvPr id="523" name="Freeform 52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4" name="Freeform 52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5" name="Oval 52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9" name="Group 14"/>
              <p:cNvGrpSpPr/>
              <p:nvPr/>
            </p:nvGrpSpPr>
            <p:grpSpPr>
              <a:xfrm flipH="1" flipV="1">
                <a:off x="380473" y="3237875"/>
                <a:ext cx="305327" cy="724525"/>
                <a:chOff x="457200" y="2438400"/>
                <a:chExt cx="304800" cy="723275"/>
              </a:xfrm>
            </p:grpSpPr>
            <p:sp>
              <p:nvSpPr>
                <p:cNvPr id="520" name="Freeform 51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1" name="Freeform 52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2" name="Oval 52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73" name="Group 226"/>
            <p:cNvGrpSpPr/>
            <p:nvPr/>
          </p:nvGrpSpPr>
          <p:grpSpPr>
            <a:xfrm>
              <a:off x="7390346" y="2438400"/>
              <a:ext cx="381527" cy="1524000"/>
              <a:chOff x="380473" y="2438400"/>
              <a:chExt cx="381527" cy="1524000"/>
            </a:xfrm>
          </p:grpSpPr>
          <p:grpSp>
            <p:nvGrpSpPr>
              <p:cNvPr id="510" name="Group 9"/>
              <p:cNvGrpSpPr/>
              <p:nvPr/>
            </p:nvGrpSpPr>
            <p:grpSpPr>
              <a:xfrm>
                <a:off x="457200" y="2438400"/>
                <a:ext cx="304800" cy="723275"/>
                <a:chOff x="457200" y="2438400"/>
                <a:chExt cx="304800" cy="723275"/>
              </a:xfrm>
            </p:grpSpPr>
            <p:sp>
              <p:nvSpPr>
                <p:cNvPr id="515" name="Freeform 51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6" name="Freeform 51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7" name="Oval 51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1" name="Group 14"/>
              <p:cNvGrpSpPr/>
              <p:nvPr/>
            </p:nvGrpSpPr>
            <p:grpSpPr>
              <a:xfrm flipH="1" flipV="1">
                <a:off x="380473" y="3237875"/>
                <a:ext cx="305327" cy="724525"/>
                <a:chOff x="457200" y="2438400"/>
                <a:chExt cx="304800" cy="723275"/>
              </a:xfrm>
            </p:grpSpPr>
            <p:sp>
              <p:nvSpPr>
                <p:cNvPr id="512" name="Freeform 51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3" name="Freeform 51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4" name="Oval 51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74" name="Group 235"/>
            <p:cNvGrpSpPr/>
            <p:nvPr/>
          </p:nvGrpSpPr>
          <p:grpSpPr>
            <a:xfrm>
              <a:off x="7695673" y="2438400"/>
              <a:ext cx="381527" cy="1524000"/>
              <a:chOff x="380473" y="2438400"/>
              <a:chExt cx="381527" cy="1524000"/>
            </a:xfrm>
          </p:grpSpPr>
          <p:grpSp>
            <p:nvGrpSpPr>
              <p:cNvPr id="502" name="Group 9"/>
              <p:cNvGrpSpPr/>
              <p:nvPr/>
            </p:nvGrpSpPr>
            <p:grpSpPr>
              <a:xfrm>
                <a:off x="457200" y="2438400"/>
                <a:ext cx="304800" cy="723275"/>
                <a:chOff x="457200" y="2438400"/>
                <a:chExt cx="304800" cy="723275"/>
              </a:xfrm>
            </p:grpSpPr>
            <p:sp>
              <p:nvSpPr>
                <p:cNvPr id="507" name="Freeform 50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8" name="Freeform 507"/>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9" name="Oval 508"/>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3" name="Group 14"/>
              <p:cNvGrpSpPr/>
              <p:nvPr/>
            </p:nvGrpSpPr>
            <p:grpSpPr>
              <a:xfrm flipH="1" flipV="1">
                <a:off x="380473" y="3237875"/>
                <a:ext cx="305327" cy="724525"/>
                <a:chOff x="457200" y="2438400"/>
                <a:chExt cx="304800" cy="723275"/>
              </a:xfrm>
            </p:grpSpPr>
            <p:sp>
              <p:nvSpPr>
                <p:cNvPr id="504" name="Freeform 50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5" name="Freeform 504"/>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6" name="Oval 50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75" name="Group 244"/>
            <p:cNvGrpSpPr/>
            <p:nvPr/>
          </p:nvGrpSpPr>
          <p:grpSpPr>
            <a:xfrm>
              <a:off x="8000473" y="2438400"/>
              <a:ext cx="381527" cy="1524000"/>
              <a:chOff x="380473" y="2438400"/>
              <a:chExt cx="381527" cy="1524000"/>
            </a:xfrm>
          </p:grpSpPr>
          <p:grpSp>
            <p:nvGrpSpPr>
              <p:cNvPr id="494" name="Group 9"/>
              <p:cNvGrpSpPr/>
              <p:nvPr/>
            </p:nvGrpSpPr>
            <p:grpSpPr>
              <a:xfrm>
                <a:off x="457200" y="2438400"/>
                <a:ext cx="304800" cy="723275"/>
                <a:chOff x="457200" y="2438400"/>
                <a:chExt cx="304800" cy="723275"/>
              </a:xfrm>
            </p:grpSpPr>
            <p:sp>
              <p:nvSpPr>
                <p:cNvPr id="499" name="Freeform 49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0" name="Freeform 49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1" name="Oval 50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5" name="Group 14"/>
              <p:cNvGrpSpPr/>
              <p:nvPr/>
            </p:nvGrpSpPr>
            <p:grpSpPr>
              <a:xfrm flipH="1" flipV="1">
                <a:off x="380473" y="3237875"/>
                <a:ext cx="305327" cy="724525"/>
                <a:chOff x="457200" y="2438400"/>
                <a:chExt cx="304800" cy="723275"/>
              </a:xfrm>
            </p:grpSpPr>
            <p:sp>
              <p:nvSpPr>
                <p:cNvPr id="496" name="Freeform 49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7" name="Freeform 49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8" name="Oval 49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76" name="Group 253"/>
            <p:cNvGrpSpPr/>
            <p:nvPr/>
          </p:nvGrpSpPr>
          <p:grpSpPr>
            <a:xfrm>
              <a:off x="8305273" y="2438400"/>
              <a:ext cx="381527" cy="1524000"/>
              <a:chOff x="380473" y="2438400"/>
              <a:chExt cx="381527" cy="1524000"/>
            </a:xfrm>
          </p:grpSpPr>
          <p:grpSp>
            <p:nvGrpSpPr>
              <p:cNvPr id="486" name="Group 9"/>
              <p:cNvGrpSpPr/>
              <p:nvPr/>
            </p:nvGrpSpPr>
            <p:grpSpPr>
              <a:xfrm>
                <a:off x="457200" y="2438400"/>
                <a:ext cx="304800" cy="723275"/>
                <a:chOff x="457200" y="2438400"/>
                <a:chExt cx="304800" cy="723275"/>
              </a:xfrm>
            </p:grpSpPr>
            <p:sp>
              <p:nvSpPr>
                <p:cNvPr id="491" name="Freeform 49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2" name="Freeform 49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3" name="Oval 49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7" name="Group 14"/>
              <p:cNvGrpSpPr/>
              <p:nvPr/>
            </p:nvGrpSpPr>
            <p:grpSpPr>
              <a:xfrm flipH="1" flipV="1">
                <a:off x="380473" y="3237875"/>
                <a:ext cx="305327" cy="724525"/>
                <a:chOff x="457200" y="2438400"/>
                <a:chExt cx="304800" cy="723275"/>
              </a:xfrm>
            </p:grpSpPr>
            <p:sp>
              <p:nvSpPr>
                <p:cNvPr id="488" name="Freeform 48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9" name="Freeform 48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0" name="Oval 48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77" name="Group 262"/>
            <p:cNvGrpSpPr/>
            <p:nvPr/>
          </p:nvGrpSpPr>
          <p:grpSpPr>
            <a:xfrm>
              <a:off x="8610073" y="2438400"/>
              <a:ext cx="381527" cy="1524000"/>
              <a:chOff x="380473" y="2438400"/>
              <a:chExt cx="381527" cy="1524000"/>
            </a:xfrm>
          </p:grpSpPr>
          <p:grpSp>
            <p:nvGrpSpPr>
              <p:cNvPr id="478" name="Group 9"/>
              <p:cNvGrpSpPr/>
              <p:nvPr/>
            </p:nvGrpSpPr>
            <p:grpSpPr>
              <a:xfrm>
                <a:off x="457200" y="2438400"/>
                <a:ext cx="304800" cy="723275"/>
                <a:chOff x="457200" y="2438400"/>
                <a:chExt cx="304800" cy="723275"/>
              </a:xfrm>
            </p:grpSpPr>
            <p:sp>
              <p:nvSpPr>
                <p:cNvPr id="483" name="Freeform 48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4" name="Freeform 48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5" name="Oval 48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9" name="Group 14"/>
              <p:cNvGrpSpPr/>
              <p:nvPr/>
            </p:nvGrpSpPr>
            <p:grpSpPr>
              <a:xfrm flipH="1" flipV="1">
                <a:off x="380473" y="3237875"/>
                <a:ext cx="305327" cy="724525"/>
                <a:chOff x="457200" y="2438400"/>
                <a:chExt cx="304800" cy="723275"/>
              </a:xfrm>
            </p:grpSpPr>
            <p:sp>
              <p:nvSpPr>
                <p:cNvPr id="480" name="Freeform 47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1" name="Freeform 48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2" name="Oval 48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4" name="Group 3"/>
          <p:cNvGrpSpPr/>
          <p:nvPr/>
        </p:nvGrpSpPr>
        <p:grpSpPr>
          <a:xfrm>
            <a:off x="15735300" y="5105400"/>
            <a:ext cx="12941403" cy="7188387"/>
            <a:chOff x="-2742195" y="-2712561"/>
            <a:chExt cx="13783860" cy="8932392"/>
          </a:xfrm>
        </p:grpSpPr>
        <p:grpSp>
          <p:nvGrpSpPr>
            <p:cNvPr id="5" name="Group 280"/>
            <p:cNvGrpSpPr/>
            <p:nvPr/>
          </p:nvGrpSpPr>
          <p:grpSpPr>
            <a:xfrm>
              <a:off x="75146" y="2983468"/>
              <a:ext cx="8916454" cy="1524000"/>
              <a:chOff x="75146" y="2438400"/>
              <a:chExt cx="8916454" cy="1524000"/>
            </a:xfrm>
          </p:grpSpPr>
          <p:grpSp>
            <p:nvGrpSpPr>
              <p:cNvPr id="74" name="Group 18"/>
              <p:cNvGrpSpPr/>
              <p:nvPr/>
            </p:nvGrpSpPr>
            <p:grpSpPr>
              <a:xfrm>
                <a:off x="75146" y="2438400"/>
                <a:ext cx="381527" cy="1524000"/>
                <a:chOff x="380473" y="2438400"/>
                <a:chExt cx="381527" cy="1524000"/>
              </a:xfrm>
            </p:grpSpPr>
            <p:grpSp>
              <p:nvGrpSpPr>
                <p:cNvPr id="327" name="Group 9"/>
                <p:cNvGrpSpPr/>
                <p:nvPr/>
              </p:nvGrpSpPr>
              <p:grpSpPr>
                <a:xfrm>
                  <a:off x="457200" y="2438400"/>
                  <a:ext cx="304800" cy="723275"/>
                  <a:chOff x="457200" y="2438400"/>
                  <a:chExt cx="304800" cy="723275"/>
                </a:xfrm>
              </p:grpSpPr>
              <p:sp>
                <p:nvSpPr>
                  <p:cNvPr id="332" name="Freeform 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33" name="Freeform 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34" name="Oval 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328" name="Group 14"/>
                <p:cNvGrpSpPr/>
                <p:nvPr/>
              </p:nvGrpSpPr>
              <p:grpSpPr>
                <a:xfrm flipH="1" flipV="1">
                  <a:off x="380473" y="3237875"/>
                  <a:ext cx="305327" cy="724525"/>
                  <a:chOff x="457200" y="2438400"/>
                  <a:chExt cx="304800" cy="723275"/>
                </a:xfrm>
              </p:grpSpPr>
              <p:sp>
                <p:nvSpPr>
                  <p:cNvPr id="329" name="Freeform 1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30" name="Freeform 1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31" name="Oval 1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75" name="Group 19"/>
              <p:cNvGrpSpPr/>
              <p:nvPr/>
            </p:nvGrpSpPr>
            <p:grpSpPr>
              <a:xfrm>
                <a:off x="380473" y="2438400"/>
                <a:ext cx="381527" cy="1524000"/>
                <a:chOff x="380473" y="2438400"/>
                <a:chExt cx="381527" cy="1524000"/>
              </a:xfrm>
            </p:grpSpPr>
            <p:grpSp>
              <p:nvGrpSpPr>
                <p:cNvPr id="319" name="Group 9"/>
                <p:cNvGrpSpPr/>
                <p:nvPr/>
              </p:nvGrpSpPr>
              <p:grpSpPr>
                <a:xfrm>
                  <a:off x="457200" y="2438400"/>
                  <a:ext cx="304800" cy="723275"/>
                  <a:chOff x="457200" y="2438400"/>
                  <a:chExt cx="304800" cy="723275"/>
                </a:xfrm>
              </p:grpSpPr>
              <p:sp>
                <p:nvSpPr>
                  <p:cNvPr id="324" name="Freeform 2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25" name="Freeform 2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26" name="Oval 2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320" name="Group 14"/>
                <p:cNvGrpSpPr/>
                <p:nvPr/>
              </p:nvGrpSpPr>
              <p:grpSpPr>
                <a:xfrm flipH="1" flipV="1">
                  <a:off x="380473" y="3237875"/>
                  <a:ext cx="305327" cy="724525"/>
                  <a:chOff x="457200" y="2438400"/>
                  <a:chExt cx="304800" cy="723275"/>
                </a:xfrm>
              </p:grpSpPr>
              <p:sp>
                <p:nvSpPr>
                  <p:cNvPr id="321" name="Freeform 2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22" name="Freeform 2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23" name="Oval 2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76" name="Group 28"/>
              <p:cNvGrpSpPr/>
              <p:nvPr/>
            </p:nvGrpSpPr>
            <p:grpSpPr>
              <a:xfrm>
                <a:off x="685273" y="2438400"/>
                <a:ext cx="381527" cy="1524000"/>
                <a:chOff x="380473" y="2438400"/>
                <a:chExt cx="381527" cy="1524000"/>
              </a:xfrm>
            </p:grpSpPr>
            <p:grpSp>
              <p:nvGrpSpPr>
                <p:cNvPr id="311" name="Group 9"/>
                <p:cNvGrpSpPr/>
                <p:nvPr/>
              </p:nvGrpSpPr>
              <p:grpSpPr>
                <a:xfrm>
                  <a:off x="457200" y="2438400"/>
                  <a:ext cx="304800" cy="723275"/>
                  <a:chOff x="457200" y="2438400"/>
                  <a:chExt cx="304800" cy="723275"/>
                </a:xfrm>
              </p:grpSpPr>
              <p:sp>
                <p:nvSpPr>
                  <p:cNvPr id="316" name="Freeform 3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17" name="Freeform 3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18" name="Oval 3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312" name="Group 14"/>
                <p:cNvGrpSpPr/>
                <p:nvPr/>
              </p:nvGrpSpPr>
              <p:grpSpPr>
                <a:xfrm flipH="1" flipV="1">
                  <a:off x="380473" y="3237875"/>
                  <a:ext cx="305327" cy="724525"/>
                  <a:chOff x="457200" y="2438400"/>
                  <a:chExt cx="304800" cy="723275"/>
                </a:xfrm>
              </p:grpSpPr>
              <p:sp>
                <p:nvSpPr>
                  <p:cNvPr id="313" name="Freeform 3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14" name="Freeform 3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15" name="Oval 3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77" name="Group 37"/>
              <p:cNvGrpSpPr/>
              <p:nvPr/>
            </p:nvGrpSpPr>
            <p:grpSpPr>
              <a:xfrm>
                <a:off x="990073" y="2438400"/>
                <a:ext cx="381527" cy="1524000"/>
                <a:chOff x="380473" y="2438400"/>
                <a:chExt cx="381527" cy="1524000"/>
              </a:xfrm>
            </p:grpSpPr>
            <p:grpSp>
              <p:nvGrpSpPr>
                <p:cNvPr id="303" name="Group 9"/>
                <p:cNvGrpSpPr/>
                <p:nvPr/>
              </p:nvGrpSpPr>
              <p:grpSpPr>
                <a:xfrm>
                  <a:off x="457200" y="2438400"/>
                  <a:ext cx="304800" cy="723275"/>
                  <a:chOff x="457200" y="2438400"/>
                  <a:chExt cx="304800" cy="723275"/>
                </a:xfrm>
              </p:grpSpPr>
              <p:sp>
                <p:nvSpPr>
                  <p:cNvPr id="308" name="Freeform 4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09" name="Freeform 44"/>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10" name="Oval 4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304" name="Group 14"/>
                <p:cNvGrpSpPr/>
                <p:nvPr/>
              </p:nvGrpSpPr>
              <p:grpSpPr>
                <a:xfrm flipH="1" flipV="1">
                  <a:off x="380473" y="3237875"/>
                  <a:ext cx="305327" cy="724525"/>
                  <a:chOff x="457200" y="2438400"/>
                  <a:chExt cx="304800" cy="723275"/>
                </a:xfrm>
              </p:grpSpPr>
              <p:sp>
                <p:nvSpPr>
                  <p:cNvPr id="305" name="Freeform 4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06" name="Freeform 4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07" name="Oval 4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78" name="Group 46"/>
              <p:cNvGrpSpPr/>
              <p:nvPr/>
            </p:nvGrpSpPr>
            <p:grpSpPr>
              <a:xfrm>
                <a:off x="1294346" y="2438400"/>
                <a:ext cx="381527" cy="1524000"/>
                <a:chOff x="380473" y="2438400"/>
                <a:chExt cx="381527" cy="1524000"/>
              </a:xfrm>
            </p:grpSpPr>
            <p:grpSp>
              <p:nvGrpSpPr>
                <p:cNvPr id="295" name="Group 9"/>
                <p:cNvGrpSpPr/>
                <p:nvPr/>
              </p:nvGrpSpPr>
              <p:grpSpPr>
                <a:xfrm>
                  <a:off x="457200" y="2438400"/>
                  <a:ext cx="304800" cy="723275"/>
                  <a:chOff x="457200" y="2438400"/>
                  <a:chExt cx="304800" cy="723275"/>
                </a:xfrm>
              </p:grpSpPr>
              <p:sp>
                <p:nvSpPr>
                  <p:cNvPr id="300" name="Freeform 29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01" name="Freeform 30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02" name="Oval 30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96" name="Group 14"/>
                <p:cNvGrpSpPr/>
                <p:nvPr/>
              </p:nvGrpSpPr>
              <p:grpSpPr>
                <a:xfrm flipH="1" flipV="1">
                  <a:off x="380473" y="3237875"/>
                  <a:ext cx="305327" cy="724525"/>
                  <a:chOff x="457200" y="2438400"/>
                  <a:chExt cx="304800" cy="723275"/>
                </a:xfrm>
              </p:grpSpPr>
              <p:sp>
                <p:nvSpPr>
                  <p:cNvPr id="297" name="Freeform 29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98" name="Freeform 297"/>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99" name="Oval 298"/>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79" name="Group 55"/>
              <p:cNvGrpSpPr/>
              <p:nvPr/>
            </p:nvGrpSpPr>
            <p:grpSpPr>
              <a:xfrm>
                <a:off x="1599673" y="2438400"/>
                <a:ext cx="381527" cy="1524000"/>
                <a:chOff x="380473" y="2438400"/>
                <a:chExt cx="381527" cy="1524000"/>
              </a:xfrm>
            </p:grpSpPr>
            <p:grpSp>
              <p:nvGrpSpPr>
                <p:cNvPr id="287" name="Group 9"/>
                <p:cNvGrpSpPr/>
                <p:nvPr/>
              </p:nvGrpSpPr>
              <p:grpSpPr>
                <a:xfrm>
                  <a:off x="457200" y="2438400"/>
                  <a:ext cx="304800" cy="723275"/>
                  <a:chOff x="457200" y="2438400"/>
                  <a:chExt cx="304800" cy="723275"/>
                </a:xfrm>
              </p:grpSpPr>
              <p:sp>
                <p:nvSpPr>
                  <p:cNvPr id="292" name="Freeform 29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93" name="Freeform 29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94" name="Oval 29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88" name="Group 14"/>
                <p:cNvGrpSpPr/>
                <p:nvPr/>
              </p:nvGrpSpPr>
              <p:grpSpPr>
                <a:xfrm flipH="1" flipV="1">
                  <a:off x="380473" y="3237875"/>
                  <a:ext cx="305327" cy="724525"/>
                  <a:chOff x="457200" y="2438400"/>
                  <a:chExt cx="304800" cy="723275"/>
                </a:xfrm>
              </p:grpSpPr>
              <p:sp>
                <p:nvSpPr>
                  <p:cNvPr id="289" name="Freeform 28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90" name="Freeform 28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91" name="Oval 29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0" name="Group 64"/>
              <p:cNvGrpSpPr/>
              <p:nvPr/>
            </p:nvGrpSpPr>
            <p:grpSpPr>
              <a:xfrm>
                <a:off x="1904473" y="2438400"/>
                <a:ext cx="381527" cy="1524000"/>
                <a:chOff x="380473" y="2438400"/>
                <a:chExt cx="381527" cy="1524000"/>
              </a:xfrm>
            </p:grpSpPr>
            <p:grpSp>
              <p:nvGrpSpPr>
                <p:cNvPr id="279" name="Group 9"/>
                <p:cNvGrpSpPr/>
                <p:nvPr/>
              </p:nvGrpSpPr>
              <p:grpSpPr>
                <a:xfrm>
                  <a:off x="457200" y="2438400"/>
                  <a:ext cx="304800" cy="723275"/>
                  <a:chOff x="457200" y="2438400"/>
                  <a:chExt cx="304800" cy="723275"/>
                </a:xfrm>
              </p:grpSpPr>
              <p:sp>
                <p:nvSpPr>
                  <p:cNvPr id="284" name="Freeform 28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85" name="Freeform 7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86" name="Oval 7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80" name="Group 14"/>
                <p:cNvGrpSpPr/>
                <p:nvPr/>
              </p:nvGrpSpPr>
              <p:grpSpPr>
                <a:xfrm flipH="1" flipV="1">
                  <a:off x="380473" y="3237875"/>
                  <a:ext cx="305327" cy="724525"/>
                  <a:chOff x="457200" y="2438400"/>
                  <a:chExt cx="304800" cy="723275"/>
                </a:xfrm>
              </p:grpSpPr>
              <p:sp>
                <p:nvSpPr>
                  <p:cNvPr id="281" name="Freeform 28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82" name="Freeform 28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83" name="Oval 28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1" name="Group 73"/>
              <p:cNvGrpSpPr/>
              <p:nvPr/>
            </p:nvGrpSpPr>
            <p:grpSpPr>
              <a:xfrm>
                <a:off x="2209273" y="2438400"/>
                <a:ext cx="381527" cy="1524000"/>
                <a:chOff x="380473" y="2438400"/>
                <a:chExt cx="381527" cy="1524000"/>
              </a:xfrm>
            </p:grpSpPr>
            <p:grpSp>
              <p:nvGrpSpPr>
                <p:cNvPr id="271" name="Group 9"/>
                <p:cNvGrpSpPr/>
                <p:nvPr/>
              </p:nvGrpSpPr>
              <p:grpSpPr>
                <a:xfrm>
                  <a:off x="457200" y="2438400"/>
                  <a:ext cx="304800" cy="723275"/>
                  <a:chOff x="457200" y="2438400"/>
                  <a:chExt cx="304800" cy="723275"/>
                </a:xfrm>
              </p:grpSpPr>
              <p:sp>
                <p:nvSpPr>
                  <p:cNvPr id="276" name="Freeform 7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77" name="Freeform 8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78" name="Oval 8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72" name="Group 14"/>
                <p:cNvGrpSpPr/>
                <p:nvPr/>
              </p:nvGrpSpPr>
              <p:grpSpPr>
                <a:xfrm flipH="1" flipV="1">
                  <a:off x="380473" y="3237875"/>
                  <a:ext cx="305327" cy="724525"/>
                  <a:chOff x="457200" y="2438400"/>
                  <a:chExt cx="304800" cy="723275"/>
                </a:xfrm>
              </p:grpSpPr>
              <p:sp>
                <p:nvSpPr>
                  <p:cNvPr id="273" name="Freeform 7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74" name="Freeform 77"/>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75" name="Oval 78"/>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2" name="Group 82"/>
              <p:cNvGrpSpPr/>
              <p:nvPr/>
            </p:nvGrpSpPr>
            <p:grpSpPr>
              <a:xfrm>
                <a:off x="2513546" y="2438400"/>
                <a:ext cx="381527" cy="1524000"/>
                <a:chOff x="380473" y="2438400"/>
                <a:chExt cx="381527" cy="1524000"/>
              </a:xfrm>
            </p:grpSpPr>
            <p:grpSp>
              <p:nvGrpSpPr>
                <p:cNvPr id="263" name="Group 9"/>
                <p:cNvGrpSpPr/>
                <p:nvPr/>
              </p:nvGrpSpPr>
              <p:grpSpPr>
                <a:xfrm>
                  <a:off x="457200" y="2438400"/>
                  <a:ext cx="304800" cy="723275"/>
                  <a:chOff x="457200" y="2438400"/>
                  <a:chExt cx="304800" cy="723275"/>
                </a:xfrm>
              </p:grpSpPr>
              <p:sp>
                <p:nvSpPr>
                  <p:cNvPr id="268" name="Freeform 8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69" name="Freeform 8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70" name="Oval 9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64" name="Group 14"/>
                <p:cNvGrpSpPr/>
                <p:nvPr/>
              </p:nvGrpSpPr>
              <p:grpSpPr>
                <a:xfrm flipH="1" flipV="1">
                  <a:off x="380473" y="3237875"/>
                  <a:ext cx="305327" cy="724525"/>
                  <a:chOff x="457200" y="2438400"/>
                  <a:chExt cx="304800" cy="723275"/>
                </a:xfrm>
              </p:grpSpPr>
              <p:sp>
                <p:nvSpPr>
                  <p:cNvPr id="265" name="Freeform 8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66" name="Freeform 8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67" name="Oval 8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3" name="Group 91"/>
              <p:cNvGrpSpPr/>
              <p:nvPr/>
            </p:nvGrpSpPr>
            <p:grpSpPr>
              <a:xfrm>
                <a:off x="2818873" y="2438400"/>
                <a:ext cx="381527" cy="1524000"/>
                <a:chOff x="380473" y="2438400"/>
                <a:chExt cx="381527" cy="1524000"/>
              </a:xfrm>
            </p:grpSpPr>
            <p:grpSp>
              <p:nvGrpSpPr>
                <p:cNvPr id="255" name="Group 9"/>
                <p:cNvGrpSpPr/>
                <p:nvPr/>
              </p:nvGrpSpPr>
              <p:grpSpPr>
                <a:xfrm>
                  <a:off x="457200" y="2438400"/>
                  <a:ext cx="304800" cy="723275"/>
                  <a:chOff x="457200" y="2438400"/>
                  <a:chExt cx="304800" cy="723275"/>
                </a:xfrm>
              </p:grpSpPr>
              <p:sp>
                <p:nvSpPr>
                  <p:cNvPr id="260" name="Freeform 9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61" name="Freeform 9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62" name="Oval 9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56" name="Group 14"/>
                <p:cNvGrpSpPr/>
                <p:nvPr/>
              </p:nvGrpSpPr>
              <p:grpSpPr>
                <a:xfrm flipH="1" flipV="1">
                  <a:off x="380473" y="3237875"/>
                  <a:ext cx="305327" cy="724525"/>
                  <a:chOff x="457200" y="2438400"/>
                  <a:chExt cx="304800" cy="723275"/>
                </a:xfrm>
              </p:grpSpPr>
              <p:sp>
                <p:nvSpPr>
                  <p:cNvPr id="257" name="Freeform 9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58" name="Freeform 9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59" name="Oval 9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4" name="Group 100"/>
              <p:cNvGrpSpPr/>
              <p:nvPr/>
            </p:nvGrpSpPr>
            <p:grpSpPr>
              <a:xfrm>
                <a:off x="3123673" y="2438400"/>
                <a:ext cx="381527" cy="1524000"/>
                <a:chOff x="380473" y="2438400"/>
                <a:chExt cx="381527" cy="1524000"/>
              </a:xfrm>
            </p:grpSpPr>
            <p:grpSp>
              <p:nvGrpSpPr>
                <p:cNvPr id="247" name="Group 9"/>
                <p:cNvGrpSpPr/>
                <p:nvPr/>
              </p:nvGrpSpPr>
              <p:grpSpPr>
                <a:xfrm>
                  <a:off x="457200" y="2438400"/>
                  <a:ext cx="304800" cy="723275"/>
                  <a:chOff x="457200" y="2438400"/>
                  <a:chExt cx="304800" cy="723275"/>
                </a:xfrm>
              </p:grpSpPr>
              <p:sp>
                <p:nvSpPr>
                  <p:cNvPr id="252" name="Freeform 25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53" name="Freeform 25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54" name="Oval 108"/>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48" name="Group 14"/>
                <p:cNvGrpSpPr/>
                <p:nvPr/>
              </p:nvGrpSpPr>
              <p:grpSpPr>
                <a:xfrm flipH="1" flipV="1">
                  <a:off x="380473" y="3237875"/>
                  <a:ext cx="305327" cy="724525"/>
                  <a:chOff x="457200" y="2438400"/>
                  <a:chExt cx="304800" cy="723275"/>
                </a:xfrm>
              </p:grpSpPr>
              <p:sp>
                <p:nvSpPr>
                  <p:cNvPr id="249" name="Freeform 24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50" name="Freeform 24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51" name="Oval 25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5" name="Group 109"/>
              <p:cNvGrpSpPr/>
              <p:nvPr/>
            </p:nvGrpSpPr>
            <p:grpSpPr>
              <a:xfrm>
                <a:off x="3428473" y="2438400"/>
                <a:ext cx="381527" cy="1524000"/>
                <a:chOff x="380473" y="2438400"/>
                <a:chExt cx="381527" cy="1524000"/>
              </a:xfrm>
            </p:grpSpPr>
            <p:grpSp>
              <p:nvGrpSpPr>
                <p:cNvPr id="239" name="Group 9"/>
                <p:cNvGrpSpPr/>
                <p:nvPr/>
              </p:nvGrpSpPr>
              <p:grpSpPr>
                <a:xfrm>
                  <a:off x="457200" y="2438400"/>
                  <a:ext cx="304800" cy="723275"/>
                  <a:chOff x="457200" y="2438400"/>
                  <a:chExt cx="304800" cy="723275"/>
                </a:xfrm>
              </p:grpSpPr>
              <p:sp>
                <p:nvSpPr>
                  <p:cNvPr id="244" name="Freeform 24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45" name="Freeform 11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46" name="Oval 11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40" name="Group 14"/>
                <p:cNvGrpSpPr/>
                <p:nvPr/>
              </p:nvGrpSpPr>
              <p:grpSpPr>
                <a:xfrm flipH="1" flipV="1">
                  <a:off x="380473" y="3237875"/>
                  <a:ext cx="305327" cy="724525"/>
                  <a:chOff x="457200" y="2438400"/>
                  <a:chExt cx="304800" cy="723275"/>
                </a:xfrm>
              </p:grpSpPr>
              <p:sp>
                <p:nvSpPr>
                  <p:cNvPr id="241" name="Freeform 24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42" name="Freeform 24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43" name="Oval 24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6" name="Group 118"/>
              <p:cNvGrpSpPr/>
              <p:nvPr/>
            </p:nvGrpSpPr>
            <p:grpSpPr>
              <a:xfrm>
                <a:off x="3732746" y="2438400"/>
                <a:ext cx="381527" cy="1524000"/>
                <a:chOff x="380473" y="2438400"/>
                <a:chExt cx="381527" cy="1524000"/>
              </a:xfrm>
            </p:grpSpPr>
            <p:grpSp>
              <p:nvGrpSpPr>
                <p:cNvPr id="231" name="Group 9"/>
                <p:cNvGrpSpPr/>
                <p:nvPr/>
              </p:nvGrpSpPr>
              <p:grpSpPr>
                <a:xfrm>
                  <a:off x="457200" y="2438400"/>
                  <a:ext cx="304800" cy="723275"/>
                  <a:chOff x="457200" y="2438400"/>
                  <a:chExt cx="304800" cy="723275"/>
                </a:xfrm>
              </p:grpSpPr>
              <p:sp>
                <p:nvSpPr>
                  <p:cNvPr id="236" name="Freeform 12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37" name="Freeform 12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38" name="Oval 23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32" name="Group 14"/>
                <p:cNvGrpSpPr/>
                <p:nvPr/>
              </p:nvGrpSpPr>
              <p:grpSpPr>
                <a:xfrm flipH="1" flipV="1">
                  <a:off x="380473" y="3237875"/>
                  <a:ext cx="305327" cy="724525"/>
                  <a:chOff x="457200" y="2438400"/>
                  <a:chExt cx="304800" cy="723275"/>
                </a:xfrm>
              </p:grpSpPr>
              <p:sp>
                <p:nvSpPr>
                  <p:cNvPr id="233" name="Freeform 23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34" name="Freeform 23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35" name="Oval 23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7" name="Group 127"/>
              <p:cNvGrpSpPr/>
              <p:nvPr/>
            </p:nvGrpSpPr>
            <p:grpSpPr>
              <a:xfrm>
                <a:off x="4038073" y="2438400"/>
                <a:ext cx="381527" cy="1524000"/>
                <a:chOff x="380473" y="2438400"/>
                <a:chExt cx="381527" cy="1524000"/>
              </a:xfrm>
            </p:grpSpPr>
            <p:grpSp>
              <p:nvGrpSpPr>
                <p:cNvPr id="223" name="Group 9"/>
                <p:cNvGrpSpPr/>
                <p:nvPr/>
              </p:nvGrpSpPr>
              <p:grpSpPr>
                <a:xfrm>
                  <a:off x="457200" y="2438400"/>
                  <a:ext cx="304800" cy="723275"/>
                  <a:chOff x="457200" y="2438400"/>
                  <a:chExt cx="304800" cy="723275"/>
                </a:xfrm>
              </p:grpSpPr>
              <p:sp>
                <p:nvSpPr>
                  <p:cNvPr id="228" name="Freeform 13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29" name="Freeform 22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30" name="Oval 22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24" name="Group 14"/>
                <p:cNvGrpSpPr/>
                <p:nvPr/>
              </p:nvGrpSpPr>
              <p:grpSpPr>
                <a:xfrm flipH="1" flipV="1">
                  <a:off x="380473" y="3237875"/>
                  <a:ext cx="305327" cy="724525"/>
                  <a:chOff x="457200" y="2438400"/>
                  <a:chExt cx="304800" cy="723275"/>
                </a:xfrm>
              </p:grpSpPr>
              <p:sp>
                <p:nvSpPr>
                  <p:cNvPr id="225" name="Freeform 22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26" name="Freeform 22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27" name="Oval 13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8" name="Group 136"/>
              <p:cNvGrpSpPr/>
              <p:nvPr/>
            </p:nvGrpSpPr>
            <p:grpSpPr>
              <a:xfrm>
                <a:off x="4342873" y="2438400"/>
                <a:ext cx="381527" cy="1524000"/>
                <a:chOff x="380473" y="2438400"/>
                <a:chExt cx="381527" cy="1524000"/>
              </a:xfrm>
            </p:grpSpPr>
            <p:grpSp>
              <p:nvGrpSpPr>
                <p:cNvPr id="215" name="Group 9"/>
                <p:cNvGrpSpPr/>
                <p:nvPr/>
              </p:nvGrpSpPr>
              <p:grpSpPr>
                <a:xfrm>
                  <a:off x="457200" y="2438400"/>
                  <a:ext cx="304800" cy="723275"/>
                  <a:chOff x="457200" y="2438400"/>
                  <a:chExt cx="304800" cy="723275"/>
                </a:xfrm>
              </p:grpSpPr>
              <p:sp>
                <p:nvSpPr>
                  <p:cNvPr id="220" name="Freeform 21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21" name="Freeform 22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22" name="Oval 22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16" name="Group 14"/>
                <p:cNvGrpSpPr/>
                <p:nvPr/>
              </p:nvGrpSpPr>
              <p:grpSpPr>
                <a:xfrm flipH="1" flipV="1">
                  <a:off x="380473" y="3237875"/>
                  <a:ext cx="305327" cy="724525"/>
                  <a:chOff x="457200" y="2438400"/>
                  <a:chExt cx="304800" cy="723275"/>
                </a:xfrm>
              </p:grpSpPr>
              <p:sp>
                <p:nvSpPr>
                  <p:cNvPr id="217" name="Freeform 21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18" name="Freeform 14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19" name="Oval 14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89" name="Group 145"/>
              <p:cNvGrpSpPr/>
              <p:nvPr/>
            </p:nvGrpSpPr>
            <p:grpSpPr>
              <a:xfrm>
                <a:off x="4647673" y="2438400"/>
                <a:ext cx="381527" cy="1524000"/>
                <a:chOff x="380473" y="2438400"/>
                <a:chExt cx="381527" cy="1524000"/>
              </a:xfrm>
            </p:grpSpPr>
            <p:grpSp>
              <p:nvGrpSpPr>
                <p:cNvPr id="207" name="Group 9"/>
                <p:cNvGrpSpPr/>
                <p:nvPr/>
              </p:nvGrpSpPr>
              <p:grpSpPr>
                <a:xfrm>
                  <a:off x="457200" y="2438400"/>
                  <a:ext cx="304800" cy="723275"/>
                  <a:chOff x="457200" y="2438400"/>
                  <a:chExt cx="304800" cy="723275"/>
                </a:xfrm>
              </p:grpSpPr>
              <p:sp>
                <p:nvSpPr>
                  <p:cNvPr id="212" name="Freeform 21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13" name="Freeform 21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14" name="Oval 21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08" name="Group 14"/>
                <p:cNvGrpSpPr/>
                <p:nvPr/>
              </p:nvGrpSpPr>
              <p:grpSpPr>
                <a:xfrm flipH="1" flipV="1">
                  <a:off x="380473" y="3237875"/>
                  <a:ext cx="305327" cy="724525"/>
                  <a:chOff x="457200" y="2438400"/>
                  <a:chExt cx="304800" cy="723275"/>
                </a:xfrm>
              </p:grpSpPr>
              <p:sp>
                <p:nvSpPr>
                  <p:cNvPr id="209" name="Freeform 14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10" name="Freeform 14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11" name="Oval 21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0" name="Group 154"/>
              <p:cNvGrpSpPr/>
              <p:nvPr/>
            </p:nvGrpSpPr>
            <p:grpSpPr>
              <a:xfrm>
                <a:off x="4951946" y="2438400"/>
                <a:ext cx="381527" cy="1524000"/>
                <a:chOff x="380473" y="2438400"/>
                <a:chExt cx="381527" cy="1524000"/>
              </a:xfrm>
            </p:grpSpPr>
            <p:grpSp>
              <p:nvGrpSpPr>
                <p:cNvPr id="199" name="Group 9"/>
                <p:cNvGrpSpPr/>
                <p:nvPr/>
              </p:nvGrpSpPr>
              <p:grpSpPr>
                <a:xfrm>
                  <a:off x="457200" y="2438400"/>
                  <a:ext cx="304800" cy="723275"/>
                  <a:chOff x="457200" y="2438400"/>
                  <a:chExt cx="304800" cy="723275"/>
                </a:xfrm>
              </p:grpSpPr>
              <p:sp>
                <p:nvSpPr>
                  <p:cNvPr id="204" name="Freeform 20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05" name="Freeform 204"/>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06" name="Oval 20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00" name="Group 14"/>
                <p:cNvGrpSpPr/>
                <p:nvPr/>
              </p:nvGrpSpPr>
              <p:grpSpPr>
                <a:xfrm flipH="1" flipV="1">
                  <a:off x="380473" y="3237875"/>
                  <a:ext cx="305327" cy="724525"/>
                  <a:chOff x="457200" y="2438400"/>
                  <a:chExt cx="304800" cy="723275"/>
                </a:xfrm>
              </p:grpSpPr>
              <p:sp>
                <p:nvSpPr>
                  <p:cNvPr id="201" name="Freeform 15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02" name="Freeform 20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03" name="Oval 20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1" name="Group 163"/>
              <p:cNvGrpSpPr/>
              <p:nvPr/>
            </p:nvGrpSpPr>
            <p:grpSpPr>
              <a:xfrm>
                <a:off x="5257273" y="2438400"/>
                <a:ext cx="381527" cy="1524000"/>
                <a:chOff x="380473" y="2438400"/>
                <a:chExt cx="381527" cy="1524000"/>
              </a:xfrm>
            </p:grpSpPr>
            <p:grpSp>
              <p:nvGrpSpPr>
                <p:cNvPr id="191" name="Group 9"/>
                <p:cNvGrpSpPr/>
                <p:nvPr/>
              </p:nvGrpSpPr>
              <p:grpSpPr>
                <a:xfrm>
                  <a:off x="457200" y="2438400"/>
                  <a:ext cx="304800" cy="723275"/>
                  <a:chOff x="457200" y="2438400"/>
                  <a:chExt cx="304800" cy="723275"/>
                </a:xfrm>
              </p:grpSpPr>
              <p:sp>
                <p:nvSpPr>
                  <p:cNvPr id="196" name="Freeform 19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97" name="Freeform 19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98" name="Oval 19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92" name="Group 14"/>
                <p:cNvGrpSpPr/>
                <p:nvPr/>
              </p:nvGrpSpPr>
              <p:grpSpPr>
                <a:xfrm flipH="1" flipV="1">
                  <a:off x="380473" y="3237875"/>
                  <a:ext cx="305327" cy="724525"/>
                  <a:chOff x="457200" y="2438400"/>
                  <a:chExt cx="304800" cy="723275"/>
                </a:xfrm>
              </p:grpSpPr>
              <p:sp>
                <p:nvSpPr>
                  <p:cNvPr id="193" name="Freeform 19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94" name="Freeform 19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95" name="Oval 19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2" name="Group 172"/>
              <p:cNvGrpSpPr/>
              <p:nvPr/>
            </p:nvGrpSpPr>
            <p:grpSpPr>
              <a:xfrm>
                <a:off x="5562073" y="2438400"/>
                <a:ext cx="381527" cy="1524000"/>
                <a:chOff x="380473" y="2438400"/>
                <a:chExt cx="381527" cy="1524000"/>
              </a:xfrm>
            </p:grpSpPr>
            <p:grpSp>
              <p:nvGrpSpPr>
                <p:cNvPr id="183" name="Group 9"/>
                <p:cNvGrpSpPr/>
                <p:nvPr/>
              </p:nvGrpSpPr>
              <p:grpSpPr>
                <a:xfrm>
                  <a:off x="457200" y="2438400"/>
                  <a:ext cx="304800" cy="723275"/>
                  <a:chOff x="457200" y="2438400"/>
                  <a:chExt cx="304800" cy="723275"/>
                </a:xfrm>
              </p:grpSpPr>
              <p:sp>
                <p:nvSpPr>
                  <p:cNvPr id="188" name="Freeform 18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89" name="Freeform 18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90" name="Oval 18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84" name="Group 14"/>
                <p:cNvGrpSpPr/>
                <p:nvPr/>
              </p:nvGrpSpPr>
              <p:grpSpPr>
                <a:xfrm flipH="1" flipV="1">
                  <a:off x="380473" y="3237875"/>
                  <a:ext cx="305327" cy="724525"/>
                  <a:chOff x="457200" y="2438400"/>
                  <a:chExt cx="304800" cy="723275"/>
                </a:xfrm>
              </p:grpSpPr>
              <p:sp>
                <p:nvSpPr>
                  <p:cNvPr id="185" name="Freeform 18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86" name="Freeform 18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87" name="Oval 18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3" name="Group 181"/>
              <p:cNvGrpSpPr/>
              <p:nvPr/>
            </p:nvGrpSpPr>
            <p:grpSpPr>
              <a:xfrm>
                <a:off x="5866873" y="2438400"/>
                <a:ext cx="381527" cy="1524000"/>
                <a:chOff x="380473" y="2438400"/>
                <a:chExt cx="381527" cy="1524000"/>
              </a:xfrm>
            </p:grpSpPr>
            <p:grpSp>
              <p:nvGrpSpPr>
                <p:cNvPr id="175" name="Group 9"/>
                <p:cNvGrpSpPr/>
                <p:nvPr/>
              </p:nvGrpSpPr>
              <p:grpSpPr>
                <a:xfrm>
                  <a:off x="457200" y="2438400"/>
                  <a:ext cx="304800" cy="723275"/>
                  <a:chOff x="457200" y="2438400"/>
                  <a:chExt cx="304800" cy="723275"/>
                </a:xfrm>
              </p:grpSpPr>
              <p:sp>
                <p:nvSpPr>
                  <p:cNvPr id="180" name="Freeform 17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81" name="Freeform 18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82" name="Oval 18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76" name="Group 14"/>
                <p:cNvGrpSpPr/>
                <p:nvPr/>
              </p:nvGrpSpPr>
              <p:grpSpPr>
                <a:xfrm flipH="1" flipV="1">
                  <a:off x="380473" y="3237875"/>
                  <a:ext cx="305327" cy="724525"/>
                  <a:chOff x="457200" y="2438400"/>
                  <a:chExt cx="304800" cy="723275"/>
                </a:xfrm>
              </p:grpSpPr>
              <p:sp>
                <p:nvSpPr>
                  <p:cNvPr id="177" name="Freeform 17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78" name="Freeform 177"/>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79" name="Oval 178"/>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4" name="Group 190"/>
              <p:cNvGrpSpPr/>
              <p:nvPr/>
            </p:nvGrpSpPr>
            <p:grpSpPr>
              <a:xfrm>
                <a:off x="6171146" y="2438400"/>
                <a:ext cx="381527" cy="1524000"/>
                <a:chOff x="380473" y="2438400"/>
                <a:chExt cx="381527" cy="1524000"/>
              </a:xfrm>
            </p:grpSpPr>
            <p:grpSp>
              <p:nvGrpSpPr>
                <p:cNvPr id="167" name="Group 9"/>
                <p:cNvGrpSpPr/>
                <p:nvPr/>
              </p:nvGrpSpPr>
              <p:grpSpPr>
                <a:xfrm>
                  <a:off x="457200" y="2438400"/>
                  <a:ext cx="304800" cy="723275"/>
                  <a:chOff x="457200" y="2438400"/>
                  <a:chExt cx="304800" cy="723275"/>
                </a:xfrm>
              </p:grpSpPr>
              <p:sp>
                <p:nvSpPr>
                  <p:cNvPr id="172" name="Freeform 17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73" name="Freeform 17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74" name="Oval 17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68" name="Group 14"/>
                <p:cNvGrpSpPr/>
                <p:nvPr/>
              </p:nvGrpSpPr>
              <p:grpSpPr>
                <a:xfrm flipH="1" flipV="1">
                  <a:off x="380473" y="3237875"/>
                  <a:ext cx="305327" cy="724525"/>
                  <a:chOff x="457200" y="2438400"/>
                  <a:chExt cx="304800" cy="723275"/>
                </a:xfrm>
              </p:grpSpPr>
              <p:sp>
                <p:nvSpPr>
                  <p:cNvPr id="169" name="Freeform 16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70" name="Freeform 16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71" name="Oval 17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5" name="Group 199"/>
              <p:cNvGrpSpPr/>
              <p:nvPr/>
            </p:nvGrpSpPr>
            <p:grpSpPr>
              <a:xfrm>
                <a:off x="6476473" y="2438400"/>
                <a:ext cx="381527" cy="1524000"/>
                <a:chOff x="380473" y="2438400"/>
                <a:chExt cx="381527" cy="1524000"/>
              </a:xfrm>
            </p:grpSpPr>
            <p:grpSp>
              <p:nvGrpSpPr>
                <p:cNvPr id="159" name="Group 9"/>
                <p:cNvGrpSpPr/>
                <p:nvPr/>
              </p:nvGrpSpPr>
              <p:grpSpPr>
                <a:xfrm>
                  <a:off x="457200" y="2438400"/>
                  <a:ext cx="304800" cy="723275"/>
                  <a:chOff x="457200" y="2438400"/>
                  <a:chExt cx="304800" cy="723275"/>
                </a:xfrm>
              </p:grpSpPr>
              <p:sp>
                <p:nvSpPr>
                  <p:cNvPr id="164" name="Freeform 16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65" name="Freeform 164"/>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66" name="Oval 16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60" name="Group 14"/>
                <p:cNvGrpSpPr/>
                <p:nvPr/>
              </p:nvGrpSpPr>
              <p:grpSpPr>
                <a:xfrm flipH="1" flipV="1">
                  <a:off x="380473" y="3237875"/>
                  <a:ext cx="305327" cy="724525"/>
                  <a:chOff x="457200" y="2438400"/>
                  <a:chExt cx="304800" cy="723275"/>
                </a:xfrm>
              </p:grpSpPr>
              <p:sp>
                <p:nvSpPr>
                  <p:cNvPr id="161" name="Freeform 16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62" name="Freeform 16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63" name="Oval 16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6" name="Group 208"/>
              <p:cNvGrpSpPr/>
              <p:nvPr/>
            </p:nvGrpSpPr>
            <p:grpSpPr>
              <a:xfrm>
                <a:off x="6781273" y="2438400"/>
                <a:ext cx="381527" cy="1524000"/>
                <a:chOff x="380473" y="2438400"/>
                <a:chExt cx="381527" cy="1524000"/>
              </a:xfrm>
            </p:grpSpPr>
            <p:grpSp>
              <p:nvGrpSpPr>
                <p:cNvPr id="151" name="Group 9"/>
                <p:cNvGrpSpPr/>
                <p:nvPr/>
              </p:nvGrpSpPr>
              <p:grpSpPr>
                <a:xfrm>
                  <a:off x="457200" y="2438400"/>
                  <a:ext cx="304800" cy="723275"/>
                  <a:chOff x="457200" y="2438400"/>
                  <a:chExt cx="304800" cy="723275"/>
                </a:xfrm>
              </p:grpSpPr>
              <p:sp>
                <p:nvSpPr>
                  <p:cNvPr id="156" name="Freeform 15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57" name="Freeform 15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58" name="Oval 15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52" name="Group 14"/>
                <p:cNvGrpSpPr/>
                <p:nvPr/>
              </p:nvGrpSpPr>
              <p:grpSpPr>
                <a:xfrm flipH="1" flipV="1">
                  <a:off x="380473" y="3237875"/>
                  <a:ext cx="305327" cy="724525"/>
                  <a:chOff x="457200" y="2438400"/>
                  <a:chExt cx="304800" cy="723275"/>
                </a:xfrm>
              </p:grpSpPr>
              <p:sp>
                <p:nvSpPr>
                  <p:cNvPr id="153" name="Freeform 15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54" name="Freeform 15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55" name="Oval 15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7" name="Group 217"/>
              <p:cNvGrpSpPr/>
              <p:nvPr/>
            </p:nvGrpSpPr>
            <p:grpSpPr>
              <a:xfrm>
                <a:off x="7086073" y="2438400"/>
                <a:ext cx="381527" cy="1524000"/>
                <a:chOff x="380473" y="2438400"/>
                <a:chExt cx="381527" cy="1524000"/>
              </a:xfrm>
            </p:grpSpPr>
            <p:grpSp>
              <p:nvGrpSpPr>
                <p:cNvPr id="143" name="Group 9"/>
                <p:cNvGrpSpPr/>
                <p:nvPr/>
              </p:nvGrpSpPr>
              <p:grpSpPr>
                <a:xfrm>
                  <a:off x="457200" y="2438400"/>
                  <a:ext cx="304800" cy="723275"/>
                  <a:chOff x="457200" y="2438400"/>
                  <a:chExt cx="304800" cy="723275"/>
                </a:xfrm>
              </p:grpSpPr>
              <p:sp>
                <p:nvSpPr>
                  <p:cNvPr id="148" name="Freeform 14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49" name="Freeform 14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50" name="Oval 14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44" name="Group 14"/>
                <p:cNvGrpSpPr/>
                <p:nvPr/>
              </p:nvGrpSpPr>
              <p:grpSpPr>
                <a:xfrm flipH="1" flipV="1">
                  <a:off x="380473" y="3237875"/>
                  <a:ext cx="305327" cy="724525"/>
                  <a:chOff x="457200" y="2438400"/>
                  <a:chExt cx="304800" cy="723275"/>
                </a:xfrm>
              </p:grpSpPr>
              <p:sp>
                <p:nvSpPr>
                  <p:cNvPr id="145" name="Freeform 14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46" name="Freeform 14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47" name="Oval 14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8" name="Group 226"/>
              <p:cNvGrpSpPr/>
              <p:nvPr/>
            </p:nvGrpSpPr>
            <p:grpSpPr>
              <a:xfrm>
                <a:off x="7390346" y="2438400"/>
                <a:ext cx="381527" cy="1524000"/>
                <a:chOff x="380473" y="2438400"/>
                <a:chExt cx="381527" cy="1524000"/>
              </a:xfrm>
            </p:grpSpPr>
            <p:grpSp>
              <p:nvGrpSpPr>
                <p:cNvPr id="135" name="Group 9"/>
                <p:cNvGrpSpPr/>
                <p:nvPr/>
              </p:nvGrpSpPr>
              <p:grpSpPr>
                <a:xfrm>
                  <a:off x="457200" y="2438400"/>
                  <a:ext cx="304800" cy="723275"/>
                  <a:chOff x="457200" y="2438400"/>
                  <a:chExt cx="304800" cy="723275"/>
                </a:xfrm>
              </p:grpSpPr>
              <p:sp>
                <p:nvSpPr>
                  <p:cNvPr id="140" name="Freeform 139"/>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41" name="Freeform 140"/>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42" name="Oval 141"/>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6" name="Group 14"/>
                <p:cNvGrpSpPr/>
                <p:nvPr/>
              </p:nvGrpSpPr>
              <p:grpSpPr>
                <a:xfrm flipH="1" flipV="1">
                  <a:off x="380473" y="3237875"/>
                  <a:ext cx="305327" cy="724525"/>
                  <a:chOff x="457200" y="2438400"/>
                  <a:chExt cx="304800" cy="723275"/>
                </a:xfrm>
              </p:grpSpPr>
              <p:sp>
                <p:nvSpPr>
                  <p:cNvPr id="137" name="Freeform 136"/>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8" name="Freeform 137"/>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9" name="Oval 138"/>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99" name="Group 235"/>
              <p:cNvGrpSpPr/>
              <p:nvPr/>
            </p:nvGrpSpPr>
            <p:grpSpPr>
              <a:xfrm>
                <a:off x="7695673" y="2438400"/>
                <a:ext cx="381527" cy="1524000"/>
                <a:chOff x="380473" y="2438400"/>
                <a:chExt cx="381527" cy="1524000"/>
              </a:xfrm>
            </p:grpSpPr>
            <p:grpSp>
              <p:nvGrpSpPr>
                <p:cNvPr id="127" name="Group 9"/>
                <p:cNvGrpSpPr/>
                <p:nvPr/>
              </p:nvGrpSpPr>
              <p:grpSpPr>
                <a:xfrm>
                  <a:off x="457200" y="2438400"/>
                  <a:ext cx="304800" cy="723275"/>
                  <a:chOff x="457200" y="2438400"/>
                  <a:chExt cx="304800" cy="723275"/>
                </a:xfrm>
              </p:grpSpPr>
              <p:sp>
                <p:nvSpPr>
                  <p:cNvPr id="132" name="Freeform 131"/>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3" name="Freeform 132"/>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4" name="Oval 133"/>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8" name="Group 14"/>
                <p:cNvGrpSpPr/>
                <p:nvPr/>
              </p:nvGrpSpPr>
              <p:grpSpPr>
                <a:xfrm flipH="1" flipV="1">
                  <a:off x="380473" y="3237875"/>
                  <a:ext cx="305327" cy="724525"/>
                  <a:chOff x="457200" y="2438400"/>
                  <a:chExt cx="304800" cy="723275"/>
                </a:xfrm>
              </p:grpSpPr>
              <p:sp>
                <p:nvSpPr>
                  <p:cNvPr id="129" name="Freeform 128"/>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0" name="Freeform 129"/>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1" name="Oval 130"/>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100" name="Group 244"/>
              <p:cNvGrpSpPr/>
              <p:nvPr/>
            </p:nvGrpSpPr>
            <p:grpSpPr>
              <a:xfrm>
                <a:off x="8000473" y="2438400"/>
                <a:ext cx="381527" cy="1524000"/>
                <a:chOff x="380473" y="2438400"/>
                <a:chExt cx="381527" cy="1524000"/>
              </a:xfrm>
            </p:grpSpPr>
            <p:grpSp>
              <p:nvGrpSpPr>
                <p:cNvPr id="119" name="Group 9"/>
                <p:cNvGrpSpPr/>
                <p:nvPr/>
              </p:nvGrpSpPr>
              <p:grpSpPr>
                <a:xfrm>
                  <a:off x="457200" y="2438400"/>
                  <a:ext cx="304800" cy="723275"/>
                  <a:chOff x="457200" y="2438400"/>
                  <a:chExt cx="304800" cy="723275"/>
                </a:xfrm>
              </p:grpSpPr>
              <p:sp>
                <p:nvSpPr>
                  <p:cNvPr id="124" name="Freeform 123"/>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25" name="Freeform 124"/>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26" name="Oval 125"/>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0" name="Group 14"/>
                <p:cNvGrpSpPr/>
                <p:nvPr/>
              </p:nvGrpSpPr>
              <p:grpSpPr>
                <a:xfrm flipH="1" flipV="1">
                  <a:off x="380473" y="3237875"/>
                  <a:ext cx="305327" cy="724525"/>
                  <a:chOff x="457200" y="2438400"/>
                  <a:chExt cx="304800" cy="723275"/>
                </a:xfrm>
              </p:grpSpPr>
              <p:sp>
                <p:nvSpPr>
                  <p:cNvPr id="121" name="Freeform 120"/>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22" name="Freeform 121"/>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23" name="Oval 122"/>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101" name="Group 253"/>
              <p:cNvGrpSpPr/>
              <p:nvPr/>
            </p:nvGrpSpPr>
            <p:grpSpPr>
              <a:xfrm>
                <a:off x="8305273" y="2438400"/>
                <a:ext cx="381527" cy="1524000"/>
                <a:chOff x="380473" y="2438400"/>
                <a:chExt cx="381527" cy="1524000"/>
              </a:xfrm>
            </p:grpSpPr>
            <p:grpSp>
              <p:nvGrpSpPr>
                <p:cNvPr id="111" name="Group 9"/>
                <p:cNvGrpSpPr/>
                <p:nvPr/>
              </p:nvGrpSpPr>
              <p:grpSpPr>
                <a:xfrm>
                  <a:off x="457200" y="2438400"/>
                  <a:ext cx="304800" cy="723275"/>
                  <a:chOff x="457200" y="2438400"/>
                  <a:chExt cx="304800" cy="723275"/>
                </a:xfrm>
              </p:grpSpPr>
              <p:sp>
                <p:nvSpPr>
                  <p:cNvPr id="116" name="Freeform 115"/>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17" name="Freeform 116"/>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18" name="Oval 117"/>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2" name="Group 14"/>
                <p:cNvGrpSpPr/>
                <p:nvPr/>
              </p:nvGrpSpPr>
              <p:grpSpPr>
                <a:xfrm flipH="1" flipV="1">
                  <a:off x="380473" y="3237875"/>
                  <a:ext cx="305327" cy="724525"/>
                  <a:chOff x="457200" y="2438400"/>
                  <a:chExt cx="304800" cy="723275"/>
                </a:xfrm>
              </p:grpSpPr>
              <p:sp>
                <p:nvSpPr>
                  <p:cNvPr id="113" name="Freeform 112"/>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14" name="Freeform 113"/>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15" name="Oval 114"/>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nvGrpSpPr>
              <p:cNvPr id="102" name="Group 262"/>
              <p:cNvGrpSpPr/>
              <p:nvPr/>
            </p:nvGrpSpPr>
            <p:grpSpPr>
              <a:xfrm>
                <a:off x="8610073" y="2438400"/>
                <a:ext cx="381527" cy="1524000"/>
                <a:chOff x="380473" y="2438400"/>
                <a:chExt cx="381527" cy="1524000"/>
              </a:xfrm>
            </p:grpSpPr>
            <p:grpSp>
              <p:nvGrpSpPr>
                <p:cNvPr id="103" name="Group 9"/>
                <p:cNvGrpSpPr/>
                <p:nvPr/>
              </p:nvGrpSpPr>
              <p:grpSpPr>
                <a:xfrm>
                  <a:off x="457200" y="2438400"/>
                  <a:ext cx="304800" cy="723275"/>
                  <a:chOff x="457200" y="2438400"/>
                  <a:chExt cx="304800" cy="723275"/>
                </a:xfrm>
              </p:grpSpPr>
              <p:sp>
                <p:nvSpPr>
                  <p:cNvPr id="108" name="Freeform 107"/>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09" name="Freeform 108"/>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10" name="Oval 109"/>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4" name="Group 14"/>
                <p:cNvGrpSpPr/>
                <p:nvPr/>
              </p:nvGrpSpPr>
              <p:grpSpPr>
                <a:xfrm flipH="1" flipV="1">
                  <a:off x="380473" y="3237875"/>
                  <a:ext cx="305327" cy="724525"/>
                  <a:chOff x="457200" y="2438400"/>
                  <a:chExt cx="304800" cy="723275"/>
                </a:xfrm>
              </p:grpSpPr>
              <p:sp>
                <p:nvSpPr>
                  <p:cNvPr id="105" name="Freeform 104"/>
                  <p:cNvSpPr/>
                  <p:nvPr/>
                </p:nvSpPr>
                <p:spPr>
                  <a:xfrm>
                    <a:off x="580869"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06" name="Freeform 105"/>
                  <p:cNvSpPr/>
                  <p:nvPr/>
                </p:nvSpPr>
                <p:spPr>
                  <a:xfrm>
                    <a:off x="457200" y="2667000"/>
                    <a:ext cx="104931" cy="494675"/>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07" name="Oval 106"/>
                  <p:cNvSpPr/>
                  <p:nvPr/>
                </p:nvSpPr>
                <p:spPr>
                  <a:xfrm>
                    <a:off x="457200" y="2438400"/>
                    <a:ext cx="304800" cy="30480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grpSp>
        <p:sp>
          <p:nvSpPr>
            <p:cNvPr id="6" name="Sun 5"/>
            <p:cNvSpPr/>
            <p:nvPr/>
          </p:nvSpPr>
          <p:spPr>
            <a:xfrm>
              <a:off x="-2552820" y="-2712561"/>
              <a:ext cx="2019993" cy="1893744"/>
            </a:xfrm>
            <a:prstGeom prst="sun">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Freeform 6"/>
            <p:cNvSpPr/>
            <p:nvPr/>
          </p:nvSpPr>
          <p:spPr>
            <a:xfrm rot="869139">
              <a:off x="-1379463" y="-674783"/>
              <a:ext cx="2510363" cy="2931352"/>
            </a:xfrm>
            <a:custGeom>
              <a:avLst/>
              <a:gdLst>
                <a:gd name="connsiteX0" fmla="*/ 0 w 779488"/>
                <a:gd name="connsiteY0" fmla="*/ 0 h 824459"/>
                <a:gd name="connsiteX1" fmla="*/ 194872 w 779488"/>
                <a:gd name="connsiteY1" fmla="*/ 89941 h 824459"/>
                <a:gd name="connsiteX2" fmla="*/ 224852 w 779488"/>
                <a:gd name="connsiteY2" fmla="*/ 269822 h 824459"/>
                <a:gd name="connsiteX3" fmla="*/ 389744 w 779488"/>
                <a:gd name="connsiteY3" fmla="*/ 344773 h 824459"/>
                <a:gd name="connsiteX4" fmla="*/ 449705 w 779488"/>
                <a:gd name="connsiteY4" fmla="*/ 509665 h 824459"/>
                <a:gd name="connsiteX5" fmla="*/ 599606 w 779488"/>
                <a:gd name="connsiteY5" fmla="*/ 584616 h 824459"/>
                <a:gd name="connsiteX6" fmla="*/ 644577 w 779488"/>
                <a:gd name="connsiteY6" fmla="*/ 764498 h 824459"/>
                <a:gd name="connsiteX7" fmla="*/ 779488 w 779488"/>
                <a:gd name="connsiteY7" fmla="*/ 824459 h 824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9488" h="824459">
                  <a:moveTo>
                    <a:pt x="0" y="0"/>
                  </a:moveTo>
                  <a:cubicBezTo>
                    <a:pt x="78698" y="22485"/>
                    <a:pt x="157397" y="44971"/>
                    <a:pt x="194872" y="89941"/>
                  </a:cubicBezTo>
                  <a:cubicBezTo>
                    <a:pt x="232347" y="134911"/>
                    <a:pt x="192373" y="227350"/>
                    <a:pt x="224852" y="269822"/>
                  </a:cubicBezTo>
                  <a:cubicBezTo>
                    <a:pt x="257331" y="312294"/>
                    <a:pt x="352269" y="304799"/>
                    <a:pt x="389744" y="344773"/>
                  </a:cubicBezTo>
                  <a:cubicBezTo>
                    <a:pt x="427219" y="384747"/>
                    <a:pt x="414728" y="469691"/>
                    <a:pt x="449705" y="509665"/>
                  </a:cubicBezTo>
                  <a:cubicBezTo>
                    <a:pt x="484682" y="549639"/>
                    <a:pt x="567127" y="542144"/>
                    <a:pt x="599606" y="584616"/>
                  </a:cubicBezTo>
                  <a:cubicBezTo>
                    <a:pt x="632085" y="627088"/>
                    <a:pt x="614597" y="724524"/>
                    <a:pt x="644577" y="764498"/>
                  </a:cubicBezTo>
                  <a:cubicBezTo>
                    <a:pt x="674557" y="804472"/>
                    <a:pt x="727022" y="814465"/>
                    <a:pt x="779488" y="824459"/>
                  </a:cubicBezTo>
                </a:path>
              </a:pathLst>
            </a:custGeom>
            <a:ln w="25400">
              <a:solidFill>
                <a:srgbClr val="FFC000"/>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nvGrpSpPr>
            <p:cNvPr id="8" name="Group 294"/>
            <p:cNvGrpSpPr/>
            <p:nvPr/>
          </p:nvGrpSpPr>
          <p:grpSpPr>
            <a:xfrm>
              <a:off x="1219200" y="2602468"/>
              <a:ext cx="1219200" cy="803223"/>
              <a:chOff x="1219200" y="2057400"/>
              <a:chExt cx="1219200" cy="803223"/>
            </a:xfrm>
          </p:grpSpPr>
          <p:sp>
            <p:nvSpPr>
              <p:cNvPr id="72" name="Freeform 71"/>
              <p:cNvSpPr/>
              <p:nvPr/>
            </p:nvSpPr>
            <p:spPr>
              <a:xfrm>
                <a:off x="1219200" y="2057400"/>
                <a:ext cx="1219200" cy="803223"/>
              </a:xfrm>
              <a:custGeom>
                <a:avLst/>
                <a:gdLst>
                  <a:gd name="connsiteX0" fmla="*/ 162394 w 904408"/>
                  <a:gd name="connsiteY0" fmla="*/ 322288 h 879423"/>
                  <a:gd name="connsiteX1" fmla="*/ 432217 w 904408"/>
                  <a:gd name="connsiteY1" fmla="*/ 846944 h 879423"/>
                  <a:gd name="connsiteX2" fmla="*/ 851942 w 904408"/>
                  <a:gd name="connsiteY2" fmla="*/ 127416 h 879423"/>
                  <a:gd name="connsiteX3" fmla="*/ 117423 w 904408"/>
                  <a:gd name="connsiteY3" fmla="*/ 82446 h 879423"/>
                  <a:gd name="connsiteX4" fmla="*/ 162394 w 904408"/>
                  <a:gd name="connsiteY4" fmla="*/ 322288 h 87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408" h="879423">
                    <a:moveTo>
                      <a:pt x="162394" y="322288"/>
                    </a:moveTo>
                    <a:cubicBezTo>
                      <a:pt x="214860" y="449704"/>
                      <a:pt x="317292" y="879423"/>
                      <a:pt x="432217" y="846944"/>
                    </a:cubicBezTo>
                    <a:cubicBezTo>
                      <a:pt x="547142" y="814465"/>
                      <a:pt x="904408" y="254832"/>
                      <a:pt x="851942" y="127416"/>
                    </a:cubicBezTo>
                    <a:cubicBezTo>
                      <a:pt x="799476" y="0"/>
                      <a:pt x="234846" y="57462"/>
                      <a:pt x="117423" y="82446"/>
                    </a:cubicBezTo>
                    <a:cubicBezTo>
                      <a:pt x="0" y="107430"/>
                      <a:pt x="109928" y="194872"/>
                      <a:pt x="162394" y="322288"/>
                    </a:cubicBezTo>
                    <a:close/>
                  </a:path>
                </a:pathLst>
              </a:cu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3" name="TextBox 72"/>
              <p:cNvSpPr txBox="1"/>
              <p:nvPr/>
            </p:nvSpPr>
            <p:spPr>
              <a:xfrm>
                <a:off x="1523997" y="2139542"/>
                <a:ext cx="709639" cy="420692"/>
              </a:xfrm>
              <a:prstGeom prst="rect">
                <a:avLst/>
              </a:prstGeom>
              <a:noFill/>
            </p:spPr>
            <p:txBody>
              <a:bodyPr wrap="square" rtlCol="0">
                <a:spAutoFit/>
              </a:bodyPr>
              <a:lstStyle/>
              <a:p>
                <a:pPr algn="ctr"/>
                <a:r>
                  <a:rPr lang="en-US" sz="1600" b="1" dirty="0" err="1" smtClean="0"/>
                  <a:t>LHII</a:t>
                </a:r>
                <a:endParaRPr lang="en-US" sz="1600" b="1" dirty="0"/>
              </a:p>
            </p:txBody>
          </p:sp>
        </p:grpSp>
        <p:grpSp>
          <p:nvGrpSpPr>
            <p:cNvPr id="9" name="Group 296"/>
            <p:cNvGrpSpPr/>
            <p:nvPr/>
          </p:nvGrpSpPr>
          <p:grpSpPr>
            <a:xfrm>
              <a:off x="0" y="2602468"/>
              <a:ext cx="1219200" cy="803223"/>
              <a:chOff x="0" y="2057400"/>
              <a:chExt cx="1219200" cy="803223"/>
            </a:xfrm>
          </p:grpSpPr>
          <p:sp>
            <p:nvSpPr>
              <p:cNvPr id="70" name="Freeform 69"/>
              <p:cNvSpPr/>
              <p:nvPr/>
            </p:nvSpPr>
            <p:spPr>
              <a:xfrm flipH="1">
                <a:off x="0" y="2057400"/>
                <a:ext cx="1219200" cy="803223"/>
              </a:xfrm>
              <a:custGeom>
                <a:avLst/>
                <a:gdLst>
                  <a:gd name="connsiteX0" fmla="*/ 162394 w 904408"/>
                  <a:gd name="connsiteY0" fmla="*/ 322288 h 879423"/>
                  <a:gd name="connsiteX1" fmla="*/ 432217 w 904408"/>
                  <a:gd name="connsiteY1" fmla="*/ 846944 h 879423"/>
                  <a:gd name="connsiteX2" fmla="*/ 851942 w 904408"/>
                  <a:gd name="connsiteY2" fmla="*/ 127416 h 879423"/>
                  <a:gd name="connsiteX3" fmla="*/ 117423 w 904408"/>
                  <a:gd name="connsiteY3" fmla="*/ 82446 h 879423"/>
                  <a:gd name="connsiteX4" fmla="*/ 162394 w 904408"/>
                  <a:gd name="connsiteY4" fmla="*/ 322288 h 87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408" h="879423">
                    <a:moveTo>
                      <a:pt x="162394" y="322288"/>
                    </a:moveTo>
                    <a:cubicBezTo>
                      <a:pt x="214860" y="449704"/>
                      <a:pt x="317292" y="879423"/>
                      <a:pt x="432217" y="846944"/>
                    </a:cubicBezTo>
                    <a:cubicBezTo>
                      <a:pt x="547142" y="814465"/>
                      <a:pt x="904408" y="254832"/>
                      <a:pt x="851942" y="127416"/>
                    </a:cubicBezTo>
                    <a:cubicBezTo>
                      <a:pt x="799476" y="0"/>
                      <a:pt x="234846" y="57462"/>
                      <a:pt x="117423" y="82446"/>
                    </a:cubicBezTo>
                    <a:cubicBezTo>
                      <a:pt x="0" y="107430"/>
                      <a:pt x="109928" y="194872"/>
                      <a:pt x="162394" y="322288"/>
                    </a:cubicBezTo>
                    <a:close/>
                  </a:path>
                </a:pathLst>
              </a:cu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1" name="TextBox 70"/>
              <p:cNvSpPr txBox="1"/>
              <p:nvPr/>
            </p:nvSpPr>
            <p:spPr>
              <a:xfrm>
                <a:off x="304798" y="2139542"/>
                <a:ext cx="709639" cy="420692"/>
              </a:xfrm>
              <a:prstGeom prst="rect">
                <a:avLst/>
              </a:prstGeom>
              <a:noFill/>
            </p:spPr>
            <p:txBody>
              <a:bodyPr wrap="square" rtlCol="0">
                <a:spAutoFit/>
              </a:bodyPr>
              <a:lstStyle/>
              <a:p>
                <a:pPr algn="ctr"/>
                <a:r>
                  <a:rPr lang="en-US" sz="1600" b="1" dirty="0" err="1" smtClean="0"/>
                  <a:t>LHII</a:t>
                </a:r>
                <a:endParaRPr lang="en-US" sz="1600" b="1" dirty="0"/>
              </a:p>
            </p:txBody>
          </p:sp>
        </p:grpSp>
        <p:grpSp>
          <p:nvGrpSpPr>
            <p:cNvPr id="10" name="Group 304"/>
            <p:cNvGrpSpPr/>
            <p:nvPr/>
          </p:nvGrpSpPr>
          <p:grpSpPr>
            <a:xfrm>
              <a:off x="609600" y="2907268"/>
              <a:ext cx="1182414" cy="1905000"/>
              <a:chOff x="609600" y="2362200"/>
              <a:chExt cx="1182414" cy="1905000"/>
            </a:xfrm>
          </p:grpSpPr>
          <p:sp>
            <p:nvSpPr>
              <p:cNvPr id="67" name="Oval 66"/>
              <p:cNvSpPr/>
              <p:nvPr/>
            </p:nvSpPr>
            <p:spPr>
              <a:xfrm>
                <a:off x="609600" y="2362200"/>
                <a:ext cx="1182414" cy="190500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8" name="TextBox 67"/>
              <p:cNvSpPr txBox="1"/>
              <p:nvPr/>
            </p:nvSpPr>
            <p:spPr>
              <a:xfrm>
                <a:off x="838200" y="2667000"/>
                <a:ext cx="709640" cy="420692"/>
              </a:xfrm>
              <a:prstGeom prst="rect">
                <a:avLst/>
              </a:prstGeom>
              <a:noFill/>
            </p:spPr>
            <p:txBody>
              <a:bodyPr wrap="square" rtlCol="0">
                <a:spAutoFit/>
              </a:bodyPr>
              <a:lstStyle/>
              <a:p>
                <a:pPr algn="ctr"/>
                <a:r>
                  <a:rPr lang="en-US" sz="1600" b="1" dirty="0" err="1" smtClean="0"/>
                  <a:t>PSII</a:t>
                </a:r>
                <a:endParaRPr lang="en-US" sz="1600" b="1" dirty="0"/>
              </a:p>
            </p:txBody>
          </p:sp>
          <p:sp>
            <p:nvSpPr>
              <p:cNvPr id="69" name="TextBox 68"/>
              <p:cNvSpPr txBox="1"/>
              <p:nvPr/>
            </p:nvSpPr>
            <p:spPr>
              <a:xfrm>
                <a:off x="838200" y="3733800"/>
                <a:ext cx="685800" cy="305958"/>
              </a:xfrm>
              <a:prstGeom prst="rect">
                <a:avLst/>
              </a:prstGeom>
              <a:noFill/>
            </p:spPr>
            <p:txBody>
              <a:bodyPr wrap="square" rtlCol="0">
                <a:spAutoFit/>
              </a:bodyPr>
              <a:lstStyle/>
              <a:p>
                <a:pPr algn="ctr"/>
                <a:r>
                  <a:rPr lang="en-US" sz="1000" dirty="0" smtClean="0"/>
                  <a:t>4 </a:t>
                </a:r>
                <a:r>
                  <a:rPr lang="en-US" sz="1000" dirty="0" err="1" smtClean="0"/>
                  <a:t>Mn</a:t>
                </a:r>
                <a:endParaRPr lang="en-US" sz="1000" dirty="0"/>
              </a:p>
            </p:txBody>
          </p:sp>
        </p:grpSp>
        <p:grpSp>
          <p:nvGrpSpPr>
            <p:cNvPr id="11" name="Group 305"/>
            <p:cNvGrpSpPr/>
            <p:nvPr/>
          </p:nvGrpSpPr>
          <p:grpSpPr>
            <a:xfrm>
              <a:off x="228600" y="4583668"/>
              <a:ext cx="2286000" cy="1068247"/>
              <a:chOff x="228600" y="4038600"/>
              <a:chExt cx="2286000" cy="1068247"/>
            </a:xfrm>
          </p:grpSpPr>
          <p:sp>
            <p:nvSpPr>
              <p:cNvPr id="64" name="Freeform 63"/>
              <p:cNvSpPr/>
              <p:nvPr/>
            </p:nvSpPr>
            <p:spPr>
              <a:xfrm>
                <a:off x="685800" y="4038600"/>
                <a:ext cx="1094282" cy="679554"/>
              </a:xfrm>
              <a:custGeom>
                <a:avLst/>
                <a:gdLst>
                  <a:gd name="connsiteX0" fmla="*/ 0 w 1094282"/>
                  <a:gd name="connsiteY0" fmla="*/ 374754 h 374754"/>
                  <a:gd name="connsiteX1" fmla="*/ 509666 w 1094282"/>
                  <a:gd name="connsiteY1" fmla="*/ 0 h 374754"/>
                  <a:gd name="connsiteX2" fmla="*/ 1094282 w 1094282"/>
                  <a:gd name="connsiteY2" fmla="*/ 374754 h 374754"/>
                </a:gdLst>
                <a:ahLst/>
                <a:cxnLst>
                  <a:cxn ang="0">
                    <a:pos x="connsiteX0" y="connsiteY0"/>
                  </a:cxn>
                  <a:cxn ang="0">
                    <a:pos x="connsiteX1" y="connsiteY1"/>
                  </a:cxn>
                  <a:cxn ang="0">
                    <a:pos x="connsiteX2" y="connsiteY2"/>
                  </a:cxn>
                </a:cxnLst>
                <a:rect l="l" t="t" r="r" b="b"/>
                <a:pathLst>
                  <a:path w="1094282" h="374754">
                    <a:moveTo>
                      <a:pt x="0" y="374754"/>
                    </a:moveTo>
                    <a:cubicBezTo>
                      <a:pt x="163643" y="187377"/>
                      <a:pt x="327286" y="0"/>
                      <a:pt x="509666" y="0"/>
                    </a:cubicBezTo>
                    <a:cubicBezTo>
                      <a:pt x="692046" y="0"/>
                      <a:pt x="893164" y="187377"/>
                      <a:pt x="1094282" y="374754"/>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65" name="TextBox 64"/>
              <p:cNvSpPr txBox="1"/>
              <p:nvPr/>
            </p:nvSpPr>
            <p:spPr>
              <a:xfrm>
                <a:off x="228600" y="4724398"/>
                <a:ext cx="762000" cy="382448"/>
              </a:xfrm>
              <a:prstGeom prst="rect">
                <a:avLst/>
              </a:prstGeom>
              <a:noFill/>
            </p:spPr>
            <p:txBody>
              <a:bodyPr wrap="square" rtlCol="0">
                <a:spAutoFit/>
              </a:bodyPr>
              <a:lstStyle/>
              <a:p>
                <a:pPr algn="ctr"/>
                <a:r>
                  <a:rPr lang="en-US" sz="1400" dirty="0" smtClean="0"/>
                  <a:t>2 H</a:t>
                </a:r>
                <a:r>
                  <a:rPr lang="en-US" sz="1400" baseline="-25000" dirty="0" smtClean="0"/>
                  <a:t>2</a:t>
                </a:r>
                <a:r>
                  <a:rPr lang="en-US" sz="1400" dirty="0" smtClean="0"/>
                  <a:t>O</a:t>
                </a:r>
                <a:endParaRPr lang="en-US" sz="1400" dirty="0"/>
              </a:p>
            </p:txBody>
          </p:sp>
          <p:sp>
            <p:nvSpPr>
              <p:cNvPr id="66" name="TextBox 65"/>
              <p:cNvSpPr txBox="1"/>
              <p:nvPr/>
            </p:nvSpPr>
            <p:spPr>
              <a:xfrm>
                <a:off x="1219200" y="4724399"/>
                <a:ext cx="1295400" cy="382448"/>
              </a:xfrm>
              <a:prstGeom prst="rect">
                <a:avLst/>
              </a:prstGeom>
              <a:noFill/>
            </p:spPr>
            <p:txBody>
              <a:bodyPr wrap="square" rtlCol="0">
                <a:spAutoFit/>
              </a:bodyPr>
              <a:lstStyle/>
              <a:p>
                <a:pPr algn="ctr"/>
                <a:r>
                  <a:rPr lang="en-US" sz="1400" dirty="0" smtClean="0"/>
                  <a:t>O</a:t>
                </a:r>
                <a:r>
                  <a:rPr lang="en-US" sz="1400" baseline="-25000" dirty="0" smtClean="0"/>
                  <a:t>2 </a:t>
                </a:r>
                <a:r>
                  <a:rPr lang="en-US" sz="1400" dirty="0" smtClean="0"/>
                  <a:t>+ 4H</a:t>
                </a:r>
                <a:r>
                  <a:rPr lang="en-US" sz="1400" baseline="30000" dirty="0" smtClean="0"/>
                  <a:t>+</a:t>
                </a:r>
                <a:endParaRPr lang="en-US" sz="1400" baseline="30000" dirty="0"/>
              </a:p>
            </p:txBody>
          </p:sp>
        </p:grpSp>
        <p:grpSp>
          <p:nvGrpSpPr>
            <p:cNvPr id="12" name="Group 301"/>
            <p:cNvGrpSpPr/>
            <p:nvPr/>
          </p:nvGrpSpPr>
          <p:grpSpPr>
            <a:xfrm>
              <a:off x="1992166" y="3516868"/>
              <a:ext cx="852184" cy="588050"/>
              <a:chOff x="1992166" y="2971800"/>
              <a:chExt cx="852184" cy="588050"/>
            </a:xfrm>
          </p:grpSpPr>
          <p:sp>
            <p:nvSpPr>
              <p:cNvPr id="62" name="Oval 61"/>
              <p:cNvSpPr/>
              <p:nvPr/>
            </p:nvSpPr>
            <p:spPr>
              <a:xfrm>
                <a:off x="2086853" y="2971800"/>
                <a:ext cx="662810" cy="58805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3" name="TextBox 62"/>
              <p:cNvSpPr txBox="1"/>
              <p:nvPr/>
            </p:nvSpPr>
            <p:spPr>
              <a:xfrm>
                <a:off x="1992166" y="3073433"/>
                <a:ext cx="852184" cy="420692"/>
              </a:xfrm>
              <a:prstGeom prst="rect">
                <a:avLst/>
              </a:prstGeom>
              <a:noFill/>
            </p:spPr>
            <p:txBody>
              <a:bodyPr wrap="square" rtlCol="0">
                <a:spAutoFit/>
              </a:bodyPr>
              <a:lstStyle/>
              <a:p>
                <a:pPr algn="ctr"/>
                <a:r>
                  <a:rPr lang="en-US" sz="1600" b="1" dirty="0" smtClean="0"/>
                  <a:t>PQH</a:t>
                </a:r>
                <a:r>
                  <a:rPr lang="en-US" sz="1600" b="1" baseline="-25000" dirty="0" smtClean="0"/>
                  <a:t>2</a:t>
                </a:r>
                <a:endParaRPr lang="en-US" sz="1600" b="1" baseline="-25000" dirty="0"/>
              </a:p>
            </p:txBody>
          </p:sp>
        </p:grpSp>
        <p:grpSp>
          <p:nvGrpSpPr>
            <p:cNvPr id="13" name="Group 308"/>
            <p:cNvGrpSpPr/>
            <p:nvPr/>
          </p:nvGrpSpPr>
          <p:grpSpPr>
            <a:xfrm>
              <a:off x="943926" y="3722469"/>
              <a:ext cx="1189675" cy="467707"/>
              <a:chOff x="1166013" y="3177401"/>
              <a:chExt cx="1017280" cy="467707"/>
            </a:xfrm>
          </p:grpSpPr>
          <p:sp>
            <p:nvSpPr>
              <p:cNvPr id="60" name="TextBox 59"/>
              <p:cNvSpPr txBox="1"/>
              <p:nvPr/>
            </p:nvSpPr>
            <p:spPr>
              <a:xfrm>
                <a:off x="1166013" y="3177401"/>
                <a:ext cx="491510" cy="382448"/>
              </a:xfrm>
              <a:prstGeom prst="rect">
                <a:avLst/>
              </a:prstGeom>
              <a:noFill/>
            </p:spPr>
            <p:txBody>
              <a:bodyPr wrap="square" rtlCol="0">
                <a:spAutoFit/>
              </a:bodyPr>
              <a:lstStyle/>
              <a:p>
                <a:r>
                  <a:rPr lang="en-US" sz="1400" dirty="0" smtClean="0"/>
                  <a:t>2 e</a:t>
                </a:r>
                <a:r>
                  <a:rPr lang="en-US" sz="1400" baseline="30000" dirty="0" smtClean="0"/>
                  <a:t>-</a:t>
                </a:r>
                <a:endParaRPr lang="en-US" sz="1400" baseline="30000" dirty="0"/>
              </a:p>
            </p:txBody>
          </p:sp>
          <p:sp>
            <p:nvSpPr>
              <p:cNvPr id="61" name="Freeform 60"/>
              <p:cNvSpPr/>
              <p:nvPr/>
            </p:nvSpPr>
            <p:spPr>
              <a:xfrm>
                <a:off x="1456765" y="3200400"/>
                <a:ext cx="726528" cy="444708"/>
              </a:xfrm>
              <a:custGeom>
                <a:avLst/>
                <a:gdLst>
                  <a:gd name="connsiteX0" fmla="*/ 0 w 854439"/>
                  <a:gd name="connsiteY0" fmla="*/ 444708 h 444708"/>
                  <a:gd name="connsiteX1" fmla="*/ 224852 w 854439"/>
                  <a:gd name="connsiteY1" fmla="*/ 69954 h 444708"/>
                  <a:gd name="connsiteX2" fmla="*/ 854439 w 854439"/>
                  <a:gd name="connsiteY2" fmla="*/ 24983 h 444708"/>
                </a:gdLst>
                <a:ahLst/>
                <a:cxnLst>
                  <a:cxn ang="0">
                    <a:pos x="connsiteX0" y="connsiteY0"/>
                  </a:cxn>
                  <a:cxn ang="0">
                    <a:pos x="connsiteX1" y="connsiteY1"/>
                  </a:cxn>
                  <a:cxn ang="0">
                    <a:pos x="connsiteX2" y="connsiteY2"/>
                  </a:cxn>
                </a:cxnLst>
                <a:rect l="l" t="t" r="r" b="b"/>
                <a:pathLst>
                  <a:path w="854439" h="444708">
                    <a:moveTo>
                      <a:pt x="0" y="444708"/>
                    </a:moveTo>
                    <a:cubicBezTo>
                      <a:pt x="41223" y="292308"/>
                      <a:pt x="82446" y="139908"/>
                      <a:pt x="224852" y="69954"/>
                    </a:cubicBezTo>
                    <a:cubicBezTo>
                      <a:pt x="367258" y="0"/>
                      <a:pt x="610848" y="12491"/>
                      <a:pt x="854439" y="24983"/>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sp>
          <p:nvSpPr>
            <p:cNvPr id="15" name="Rounded Rectangle 14"/>
            <p:cNvSpPr/>
            <p:nvPr/>
          </p:nvSpPr>
          <p:spPr>
            <a:xfrm>
              <a:off x="3429000" y="2754868"/>
              <a:ext cx="990600" cy="1981200"/>
            </a:xfrm>
            <a:prstGeom prst="round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 name="TextBox 15"/>
            <p:cNvSpPr txBox="1"/>
            <p:nvPr/>
          </p:nvSpPr>
          <p:spPr>
            <a:xfrm>
              <a:off x="3428999" y="3059668"/>
              <a:ext cx="1025034" cy="420692"/>
            </a:xfrm>
            <a:prstGeom prst="rect">
              <a:avLst/>
            </a:prstGeom>
            <a:noFill/>
          </p:spPr>
          <p:txBody>
            <a:bodyPr wrap="square" rtlCol="0">
              <a:spAutoFit/>
            </a:bodyPr>
            <a:lstStyle/>
            <a:p>
              <a:pPr algn="ctr"/>
              <a:r>
                <a:rPr lang="en-US" sz="1600" b="1" dirty="0" smtClean="0"/>
                <a:t>Cytob</a:t>
              </a:r>
              <a:r>
                <a:rPr lang="en-US" sz="1600" b="1" baseline="-25000" dirty="0" smtClean="0"/>
                <a:t>6</a:t>
              </a:r>
              <a:r>
                <a:rPr lang="en-US" sz="1600" b="1" dirty="0" smtClean="0"/>
                <a:t>f</a:t>
              </a:r>
              <a:endParaRPr lang="en-US" sz="1600" b="1" dirty="0"/>
            </a:p>
          </p:txBody>
        </p:sp>
        <p:grpSp>
          <p:nvGrpSpPr>
            <p:cNvPr id="17" name="Group 330"/>
            <p:cNvGrpSpPr/>
            <p:nvPr/>
          </p:nvGrpSpPr>
          <p:grpSpPr>
            <a:xfrm>
              <a:off x="6480455" y="2827339"/>
              <a:ext cx="1182413" cy="1905000"/>
              <a:chOff x="1566869" y="2282271"/>
              <a:chExt cx="1182413" cy="1905000"/>
            </a:xfrm>
          </p:grpSpPr>
          <p:sp>
            <p:nvSpPr>
              <p:cNvPr id="58" name="Oval 57"/>
              <p:cNvSpPr/>
              <p:nvPr/>
            </p:nvSpPr>
            <p:spPr>
              <a:xfrm>
                <a:off x="1566869" y="2282271"/>
                <a:ext cx="1182413" cy="190500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9" name="TextBox 58"/>
              <p:cNvSpPr txBox="1"/>
              <p:nvPr/>
            </p:nvSpPr>
            <p:spPr>
              <a:xfrm>
                <a:off x="1795470" y="2815671"/>
                <a:ext cx="709639" cy="420692"/>
              </a:xfrm>
              <a:prstGeom prst="rect">
                <a:avLst/>
              </a:prstGeom>
              <a:noFill/>
            </p:spPr>
            <p:txBody>
              <a:bodyPr wrap="square" rtlCol="0">
                <a:spAutoFit/>
              </a:bodyPr>
              <a:lstStyle/>
              <a:p>
                <a:pPr algn="ctr"/>
                <a:r>
                  <a:rPr lang="en-US" sz="1600" b="1" dirty="0" smtClean="0"/>
                  <a:t>PSI</a:t>
                </a:r>
                <a:endParaRPr lang="en-US" sz="1600" b="1" dirty="0"/>
              </a:p>
            </p:txBody>
          </p:sp>
        </p:grpSp>
        <p:sp>
          <p:nvSpPr>
            <p:cNvPr id="18" name="Up Arrow 17"/>
            <p:cNvSpPr/>
            <p:nvPr/>
          </p:nvSpPr>
          <p:spPr>
            <a:xfrm rot="10800000">
              <a:off x="2971800" y="2450068"/>
              <a:ext cx="381000" cy="2590800"/>
            </a:xfrm>
            <a:prstGeom prst="upArrow">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19" name="Group 339"/>
            <p:cNvGrpSpPr/>
            <p:nvPr/>
          </p:nvGrpSpPr>
          <p:grpSpPr>
            <a:xfrm>
              <a:off x="2895599" y="2907268"/>
              <a:ext cx="551941" cy="533400"/>
              <a:chOff x="2133599" y="2971800"/>
              <a:chExt cx="551941" cy="533400"/>
            </a:xfrm>
          </p:grpSpPr>
          <p:sp>
            <p:nvSpPr>
              <p:cNvPr id="56" name="Oval 55"/>
              <p:cNvSpPr/>
              <p:nvPr/>
            </p:nvSpPr>
            <p:spPr>
              <a:xfrm>
                <a:off x="2133600" y="2971800"/>
                <a:ext cx="533400" cy="53340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7" name="TextBox 56"/>
              <p:cNvSpPr txBox="1"/>
              <p:nvPr/>
            </p:nvSpPr>
            <p:spPr>
              <a:xfrm>
                <a:off x="2133599" y="3033203"/>
                <a:ext cx="551941" cy="420692"/>
              </a:xfrm>
              <a:prstGeom prst="rect">
                <a:avLst/>
              </a:prstGeom>
              <a:noFill/>
            </p:spPr>
            <p:txBody>
              <a:bodyPr wrap="square" rtlCol="0">
                <a:spAutoFit/>
              </a:bodyPr>
              <a:lstStyle/>
              <a:p>
                <a:pPr algn="ctr"/>
                <a:r>
                  <a:rPr lang="en-US" sz="1600" b="1" dirty="0" smtClean="0"/>
                  <a:t>PQ</a:t>
                </a:r>
                <a:endParaRPr lang="en-US" sz="1600" b="1" dirty="0"/>
              </a:p>
            </p:txBody>
          </p:sp>
        </p:grpSp>
        <p:sp>
          <p:nvSpPr>
            <p:cNvPr id="20" name="Freeform 19"/>
            <p:cNvSpPr/>
            <p:nvPr/>
          </p:nvSpPr>
          <p:spPr>
            <a:xfrm>
              <a:off x="3276600" y="3288268"/>
              <a:ext cx="434714" cy="764498"/>
            </a:xfrm>
            <a:custGeom>
              <a:avLst/>
              <a:gdLst>
                <a:gd name="connsiteX0" fmla="*/ 179882 w 434714"/>
                <a:gd name="connsiteY0" fmla="*/ 764498 h 764498"/>
                <a:gd name="connsiteX1" fmla="*/ 404734 w 434714"/>
                <a:gd name="connsiteY1" fmla="*/ 284813 h 764498"/>
                <a:gd name="connsiteX2" fmla="*/ 0 w 434714"/>
                <a:gd name="connsiteY2" fmla="*/ 0 h 764498"/>
              </a:gdLst>
              <a:ahLst/>
              <a:cxnLst>
                <a:cxn ang="0">
                  <a:pos x="connsiteX0" y="connsiteY0"/>
                </a:cxn>
                <a:cxn ang="0">
                  <a:pos x="connsiteX1" y="connsiteY1"/>
                </a:cxn>
                <a:cxn ang="0">
                  <a:pos x="connsiteX2" y="connsiteY2"/>
                </a:cxn>
              </a:cxnLst>
              <a:rect l="l" t="t" r="r" b="b"/>
              <a:pathLst>
                <a:path w="434714" h="764498">
                  <a:moveTo>
                    <a:pt x="179882" y="764498"/>
                  </a:moveTo>
                  <a:cubicBezTo>
                    <a:pt x="307298" y="588363"/>
                    <a:pt x="434714" y="412229"/>
                    <a:pt x="404734" y="284813"/>
                  </a:cubicBezTo>
                  <a:cubicBezTo>
                    <a:pt x="374754" y="157397"/>
                    <a:pt x="187377" y="78698"/>
                    <a:pt x="0"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1" name="Freeform 20"/>
            <p:cNvSpPr/>
            <p:nvPr/>
          </p:nvSpPr>
          <p:spPr>
            <a:xfrm>
              <a:off x="2667000" y="3740471"/>
              <a:ext cx="990600" cy="766997"/>
            </a:xfrm>
            <a:custGeom>
              <a:avLst/>
              <a:gdLst>
                <a:gd name="connsiteX0" fmla="*/ 0 w 914400"/>
                <a:gd name="connsiteY0" fmla="*/ 32479 h 766997"/>
                <a:gd name="connsiteX1" fmla="*/ 584616 w 914400"/>
                <a:gd name="connsiteY1" fmla="*/ 122420 h 766997"/>
                <a:gd name="connsiteX2" fmla="*/ 914400 w 914400"/>
                <a:gd name="connsiteY2" fmla="*/ 766997 h 766997"/>
              </a:gdLst>
              <a:ahLst/>
              <a:cxnLst>
                <a:cxn ang="0">
                  <a:pos x="connsiteX0" y="connsiteY0"/>
                </a:cxn>
                <a:cxn ang="0">
                  <a:pos x="connsiteX1" y="connsiteY1"/>
                </a:cxn>
                <a:cxn ang="0">
                  <a:pos x="connsiteX2" y="connsiteY2"/>
                </a:cxn>
              </a:cxnLst>
              <a:rect l="l" t="t" r="r" b="b"/>
              <a:pathLst>
                <a:path w="914400" h="766997">
                  <a:moveTo>
                    <a:pt x="0" y="32479"/>
                  </a:moveTo>
                  <a:cubicBezTo>
                    <a:pt x="216108" y="16239"/>
                    <a:pt x="432216" y="0"/>
                    <a:pt x="584616" y="122420"/>
                  </a:cubicBezTo>
                  <a:cubicBezTo>
                    <a:pt x="737016" y="244840"/>
                    <a:pt x="825708" y="505918"/>
                    <a:pt x="914400" y="766997"/>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2" name="Rectangle 21"/>
            <p:cNvSpPr/>
            <p:nvPr/>
          </p:nvSpPr>
          <p:spPr>
            <a:xfrm>
              <a:off x="2895600" y="1992867"/>
              <a:ext cx="565476" cy="420692"/>
            </a:xfrm>
            <a:prstGeom prst="rect">
              <a:avLst/>
            </a:prstGeom>
          </p:spPr>
          <p:txBody>
            <a:bodyPr wrap="none">
              <a:spAutoFit/>
            </a:bodyPr>
            <a:lstStyle/>
            <a:p>
              <a:r>
                <a:rPr lang="en-US" sz="1600" dirty="0" smtClean="0"/>
                <a:t>2 H</a:t>
              </a:r>
              <a:r>
                <a:rPr lang="en-US" sz="1600" baseline="30000" dirty="0" smtClean="0"/>
                <a:t>+</a:t>
              </a:r>
              <a:endParaRPr lang="en-US" sz="1600" dirty="0"/>
            </a:p>
          </p:txBody>
        </p:sp>
        <p:sp>
          <p:nvSpPr>
            <p:cNvPr id="23" name="TextBox 22"/>
            <p:cNvSpPr txBox="1"/>
            <p:nvPr/>
          </p:nvSpPr>
          <p:spPr>
            <a:xfrm>
              <a:off x="-2742195" y="1264302"/>
              <a:ext cx="3029990" cy="1185587"/>
            </a:xfrm>
            <a:prstGeom prst="rect">
              <a:avLst/>
            </a:prstGeom>
            <a:noFill/>
          </p:spPr>
          <p:txBody>
            <a:bodyPr wrap="square" rtlCol="0">
              <a:spAutoFit/>
            </a:bodyPr>
            <a:lstStyle/>
            <a:p>
              <a:pPr algn="ctr"/>
              <a:r>
                <a:rPr lang="en-US" sz="2800" b="1" dirty="0" smtClean="0"/>
                <a:t>Chloroplast Lumen</a:t>
              </a:r>
              <a:endParaRPr lang="en-US" sz="2800" b="1" dirty="0"/>
            </a:p>
          </p:txBody>
        </p:sp>
        <p:grpSp>
          <p:nvGrpSpPr>
            <p:cNvPr id="25" name="Group 348"/>
            <p:cNvGrpSpPr/>
            <p:nvPr/>
          </p:nvGrpSpPr>
          <p:grpSpPr>
            <a:xfrm>
              <a:off x="5211530" y="3516868"/>
              <a:ext cx="551941" cy="533400"/>
              <a:chOff x="2544530" y="2971800"/>
              <a:chExt cx="551941" cy="533400"/>
            </a:xfrm>
          </p:grpSpPr>
          <p:sp>
            <p:nvSpPr>
              <p:cNvPr id="54" name="Oval 53"/>
              <p:cNvSpPr/>
              <p:nvPr/>
            </p:nvSpPr>
            <p:spPr>
              <a:xfrm>
                <a:off x="2544531" y="2971800"/>
                <a:ext cx="533400" cy="53340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5" name="TextBox 54"/>
              <p:cNvSpPr txBox="1"/>
              <p:nvPr/>
            </p:nvSpPr>
            <p:spPr>
              <a:xfrm>
                <a:off x="2544530" y="3082744"/>
                <a:ext cx="551941" cy="420692"/>
              </a:xfrm>
              <a:prstGeom prst="rect">
                <a:avLst/>
              </a:prstGeom>
              <a:noFill/>
            </p:spPr>
            <p:txBody>
              <a:bodyPr wrap="square" rtlCol="0">
                <a:spAutoFit/>
              </a:bodyPr>
              <a:lstStyle/>
              <a:p>
                <a:pPr algn="ctr"/>
                <a:r>
                  <a:rPr lang="en-US" sz="1600" b="1" dirty="0" smtClean="0"/>
                  <a:t>PC</a:t>
                </a:r>
                <a:endParaRPr lang="en-US" sz="1600" b="1" dirty="0"/>
              </a:p>
            </p:txBody>
          </p:sp>
        </p:grpSp>
        <p:sp>
          <p:nvSpPr>
            <p:cNvPr id="26" name="Rectangle 25"/>
            <p:cNvSpPr/>
            <p:nvPr/>
          </p:nvSpPr>
          <p:spPr>
            <a:xfrm>
              <a:off x="2895600" y="5117068"/>
              <a:ext cx="519378" cy="382448"/>
            </a:xfrm>
            <a:prstGeom prst="rect">
              <a:avLst/>
            </a:prstGeom>
          </p:spPr>
          <p:txBody>
            <a:bodyPr wrap="none">
              <a:spAutoFit/>
            </a:bodyPr>
            <a:lstStyle/>
            <a:p>
              <a:r>
                <a:rPr lang="en-US" sz="1400" dirty="0" smtClean="0"/>
                <a:t>2 H</a:t>
              </a:r>
              <a:r>
                <a:rPr lang="en-US" sz="1400" baseline="30000" dirty="0" smtClean="0"/>
                <a:t>+</a:t>
              </a:r>
              <a:endParaRPr lang="en-US" sz="1400" dirty="0"/>
            </a:p>
          </p:txBody>
        </p:sp>
        <p:sp>
          <p:nvSpPr>
            <p:cNvPr id="27" name="TextBox 26"/>
            <p:cNvSpPr txBox="1"/>
            <p:nvPr/>
          </p:nvSpPr>
          <p:spPr>
            <a:xfrm>
              <a:off x="3733800" y="4355068"/>
              <a:ext cx="516324" cy="382448"/>
            </a:xfrm>
            <a:prstGeom prst="rect">
              <a:avLst/>
            </a:prstGeom>
            <a:noFill/>
          </p:spPr>
          <p:txBody>
            <a:bodyPr wrap="square" rtlCol="0">
              <a:spAutoFit/>
            </a:bodyPr>
            <a:lstStyle/>
            <a:p>
              <a:pPr algn="ctr"/>
              <a:r>
                <a:rPr lang="en-US" sz="1400" dirty="0" smtClean="0"/>
                <a:t>e</a:t>
              </a:r>
              <a:r>
                <a:rPr lang="en-US" sz="1400" baseline="30000" dirty="0" smtClean="0"/>
                <a:t>-</a:t>
              </a:r>
              <a:endParaRPr lang="en-US" sz="1400" baseline="30000" dirty="0"/>
            </a:p>
          </p:txBody>
        </p:sp>
        <p:sp>
          <p:nvSpPr>
            <p:cNvPr id="28" name="Freeform 27"/>
            <p:cNvSpPr/>
            <p:nvPr/>
          </p:nvSpPr>
          <p:spPr>
            <a:xfrm>
              <a:off x="1568971" y="3193330"/>
              <a:ext cx="1369101" cy="424722"/>
            </a:xfrm>
            <a:custGeom>
              <a:avLst/>
              <a:gdLst>
                <a:gd name="connsiteX0" fmla="*/ 1369101 w 1369101"/>
                <a:gd name="connsiteY0" fmla="*/ 19987 h 424722"/>
                <a:gd name="connsiteX1" fmla="*/ 649573 w 1369101"/>
                <a:gd name="connsiteY1" fmla="*/ 19987 h 424722"/>
                <a:gd name="connsiteX2" fmla="*/ 169888 w 1369101"/>
                <a:gd name="connsiteY2" fmla="*/ 139908 h 424722"/>
                <a:gd name="connsiteX3" fmla="*/ 79947 w 1369101"/>
                <a:gd name="connsiteY3" fmla="*/ 334781 h 424722"/>
                <a:gd name="connsiteX4" fmla="*/ 649573 w 1369101"/>
                <a:gd name="connsiteY4" fmla="*/ 424722 h 424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9101" h="424722">
                  <a:moveTo>
                    <a:pt x="1369101" y="19987"/>
                  </a:moveTo>
                  <a:cubicBezTo>
                    <a:pt x="1109271" y="9993"/>
                    <a:pt x="849442" y="0"/>
                    <a:pt x="649573" y="19987"/>
                  </a:cubicBezTo>
                  <a:cubicBezTo>
                    <a:pt x="449704" y="39974"/>
                    <a:pt x="264826" y="87442"/>
                    <a:pt x="169888" y="139908"/>
                  </a:cubicBezTo>
                  <a:cubicBezTo>
                    <a:pt x="74950" y="192374"/>
                    <a:pt x="0" y="287312"/>
                    <a:pt x="79947" y="334781"/>
                  </a:cubicBezTo>
                  <a:cubicBezTo>
                    <a:pt x="159894" y="382250"/>
                    <a:pt x="404733" y="403486"/>
                    <a:pt x="649573" y="424722"/>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9" name="Freeform 28"/>
            <p:cNvSpPr/>
            <p:nvPr/>
          </p:nvSpPr>
          <p:spPr>
            <a:xfrm flipH="1">
              <a:off x="4190998" y="3745468"/>
              <a:ext cx="925844" cy="762000"/>
            </a:xfrm>
            <a:custGeom>
              <a:avLst/>
              <a:gdLst>
                <a:gd name="connsiteX0" fmla="*/ 0 w 914400"/>
                <a:gd name="connsiteY0" fmla="*/ 32479 h 766997"/>
                <a:gd name="connsiteX1" fmla="*/ 584616 w 914400"/>
                <a:gd name="connsiteY1" fmla="*/ 122420 h 766997"/>
                <a:gd name="connsiteX2" fmla="*/ 914400 w 914400"/>
                <a:gd name="connsiteY2" fmla="*/ 766997 h 766997"/>
              </a:gdLst>
              <a:ahLst/>
              <a:cxnLst>
                <a:cxn ang="0">
                  <a:pos x="connsiteX0" y="connsiteY0"/>
                </a:cxn>
                <a:cxn ang="0">
                  <a:pos x="connsiteX1" y="connsiteY1"/>
                </a:cxn>
                <a:cxn ang="0">
                  <a:pos x="connsiteX2" y="connsiteY2"/>
                </a:cxn>
              </a:cxnLst>
              <a:rect l="l" t="t" r="r" b="b"/>
              <a:pathLst>
                <a:path w="914400" h="766997">
                  <a:moveTo>
                    <a:pt x="0" y="32479"/>
                  </a:moveTo>
                  <a:cubicBezTo>
                    <a:pt x="216108" y="16239"/>
                    <a:pt x="432216" y="0"/>
                    <a:pt x="584616" y="122420"/>
                  </a:cubicBezTo>
                  <a:cubicBezTo>
                    <a:pt x="737016" y="244840"/>
                    <a:pt x="825708" y="505918"/>
                    <a:pt x="914400" y="766997"/>
                  </a:cubicBezTo>
                </a:path>
              </a:pathLst>
            </a:custGeom>
            <a:ln w="25400">
              <a:solidFill>
                <a:schemeClr val="tx1"/>
              </a:solidFill>
              <a:headEnd type="stealth"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nvGrpSpPr>
            <p:cNvPr id="30" name="Group 329"/>
            <p:cNvGrpSpPr/>
            <p:nvPr/>
          </p:nvGrpSpPr>
          <p:grpSpPr>
            <a:xfrm>
              <a:off x="8549513" y="1002268"/>
              <a:ext cx="2492152" cy="4840293"/>
              <a:chOff x="8397113" y="1002268"/>
              <a:chExt cx="2492152" cy="4840293"/>
            </a:xfrm>
          </p:grpSpPr>
          <p:sp>
            <p:nvSpPr>
              <p:cNvPr id="45" name="Up Arrow 44"/>
              <p:cNvSpPr/>
              <p:nvPr/>
            </p:nvSpPr>
            <p:spPr>
              <a:xfrm>
                <a:off x="9692514" y="1459468"/>
                <a:ext cx="381000" cy="3886200"/>
              </a:xfrm>
              <a:prstGeom prst="upArrow">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6" name="Rounded Rectangle 45"/>
              <p:cNvSpPr/>
              <p:nvPr/>
            </p:nvSpPr>
            <p:spPr>
              <a:xfrm>
                <a:off x="9540113" y="2983468"/>
                <a:ext cx="685800" cy="1752600"/>
              </a:xfrm>
              <a:prstGeom prst="round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Oval 46"/>
              <p:cNvSpPr/>
              <p:nvPr/>
            </p:nvSpPr>
            <p:spPr>
              <a:xfrm>
                <a:off x="9006714" y="1992868"/>
                <a:ext cx="1676400" cy="114300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TextBox 47"/>
              <p:cNvSpPr txBox="1"/>
              <p:nvPr/>
            </p:nvSpPr>
            <p:spPr>
              <a:xfrm>
                <a:off x="9233251" y="2221468"/>
                <a:ext cx="1230934" cy="726650"/>
              </a:xfrm>
              <a:prstGeom prst="rect">
                <a:avLst/>
              </a:prstGeom>
              <a:noFill/>
            </p:spPr>
            <p:txBody>
              <a:bodyPr wrap="square" rtlCol="0">
                <a:spAutoFit/>
              </a:bodyPr>
              <a:lstStyle/>
              <a:p>
                <a:pPr algn="ctr"/>
                <a:r>
                  <a:rPr lang="en-US" sz="1600" b="1" dirty="0" smtClean="0"/>
                  <a:t>ATP </a:t>
                </a:r>
                <a:r>
                  <a:rPr lang="en-US" sz="1600" b="1" dirty="0" err="1" smtClean="0"/>
                  <a:t>Synthase</a:t>
                </a:r>
                <a:endParaRPr lang="en-US" sz="1600" b="1" dirty="0"/>
              </a:p>
            </p:txBody>
          </p:sp>
          <p:sp>
            <p:nvSpPr>
              <p:cNvPr id="49" name="Freeform 48"/>
              <p:cNvSpPr/>
              <p:nvPr/>
            </p:nvSpPr>
            <p:spPr>
              <a:xfrm>
                <a:off x="9056680" y="1759271"/>
                <a:ext cx="1573967" cy="412230"/>
              </a:xfrm>
              <a:custGeom>
                <a:avLst/>
                <a:gdLst>
                  <a:gd name="connsiteX0" fmla="*/ 0 w 1573967"/>
                  <a:gd name="connsiteY0" fmla="*/ 0 h 412230"/>
                  <a:gd name="connsiteX1" fmla="*/ 779489 w 1573967"/>
                  <a:gd name="connsiteY1" fmla="*/ 404735 h 412230"/>
                  <a:gd name="connsiteX2" fmla="*/ 1573967 w 1573967"/>
                  <a:gd name="connsiteY2" fmla="*/ 44971 h 412230"/>
                </a:gdLst>
                <a:ahLst/>
                <a:cxnLst>
                  <a:cxn ang="0">
                    <a:pos x="connsiteX0" y="connsiteY0"/>
                  </a:cxn>
                  <a:cxn ang="0">
                    <a:pos x="connsiteX1" y="connsiteY1"/>
                  </a:cxn>
                  <a:cxn ang="0">
                    <a:pos x="connsiteX2" y="connsiteY2"/>
                  </a:cxn>
                </a:cxnLst>
                <a:rect l="l" t="t" r="r" b="b"/>
                <a:pathLst>
                  <a:path w="1573967" h="412230">
                    <a:moveTo>
                      <a:pt x="0" y="0"/>
                    </a:moveTo>
                    <a:cubicBezTo>
                      <a:pt x="258580" y="198620"/>
                      <a:pt x="517161" y="397240"/>
                      <a:pt x="779489" y="404735"/>
                    </a:cubicBezTo>
                    <a:cubicBezTo>
                      <a:pt x="1041817" y="412230"/>
                      <a:pt x="1307892" y="228600"/>
                      <a:pt x="1573967" y="44971"/>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50" name="Rectangle 49"/>
              <p:cNvSpPr/>
              <p:nvPr/>
            </p:nvSpPr>
            <p:spPr>
              <a:xfrm>
                <a:off x="9644522" y="1002268"/>
                <a:ext cx="519377" cy="382448"/>
              </a:xfrm>
              <a:prstGeom prst="rect">
                <a:avLst/>
              </a:prstGeom>
            </p:spPr>
            <p:txBody>
              <a:bodyPr wrap="none">
                <a:spAutoFit/>
              </a:bodyPr>
              <a:lstStyle/>
              <a:p>
                <a:pPr algn="ctr"/>
                <a:r>
                  <a:rPr lang="en-US" sz="1400" dirty="0" smtClean="0"/>
                  <a:t>3 H</a:t>
                </a:r>
                <a:r>
                  <a:rPr lang="en-US" sz="1400" baseline="30000" dirty="0" smtClean="0"/>
                  <a:t>+</a:t>
                </a:r>
                <a:endParaRPr lang="en-US" sz="1400" dirty="0"/>
              </a:p>
            </p:txBody>
          </p:sp>
          <p:sp>
            <p:nvSpPr>
              <p:cNvPr id="51" name="Rectangle 50"/>
              <p:cNvSpPr/>
              <p:nvPr/>
            </p:nvSpPr>
            <p:spPr>
              <a:xfrm>
                <a:off x="9621473" y="5421869"/>
                <a:ext cx="565476" cy="420692"/>
              </a:xfrm>
              <a:prstGeom prst="rect">
                <a:avLst/>
              </a:prstGeom>
            </p:spPr>
            <p:txBody>
              <a:bodyPr wrap="none">
                <a:spAutoFit/>
              </a:bodyPr>
              <a:lstStyle/>
              <a:p>
                <a:pPr algn="ctr"/>
                <a:r>
                  <a:rPr lang="en-US" sz="1600" dirty="0" smtClean="0"/>
                  <a:t>3 H</a:t>
                </a:r>
                <a:r>
                  <a:rPr lang="en-US" sz="1600" baseline="30000" dirty="0" smtClean="0"/>
                  <a:t>+</a:t>
                </a:r>
                <a:endParaRPr lang="en-US" sz="1600" dirty="0"/>
              </a:p>
            </p:txBody>
          </p:sp>
          <p:sp>
            <p:nvSpPr>
              <p:cNvPr id="52" name="Rectangle 51"/>
              <p:cNvSpPr/>
              <p:nvPr/>
            </p:nvSpPr>
            <p:spPr>
              <a:xfrm>
                <a:off x="8397113" y="1371600"/>
                <a:ext cx="990600" cy="382448"/>
              </a:xfrm>
              <a:prstGeom prst="rect">
                <a:avLst/>
              </a:prstGeom>
            </p:spPr>
            <p:txBody>
              <a:bodyPr wrap="square">
                <a:spAutoFit/>
              </a:bodyPr>
              <a:lstStyle/>
              <a:p>
                <a:pPr algn="ctr"/>
                <a:r>
                  <a:rPr lang="en-US" sz="1400" dirty="0" smtClean="0"/>
                  <a:t>ADP + P</a:t>
                </a:r>
                <a:r>
                  <a:rPr lang="en-US" sz="1400" baseline="-25000" dirty="0" smtClean="0"/>
                  <a:t>i</a:t>
                </a:r>
                <a:endParaRPr lang="en-US" sz="1400" baseline="-25000" dirty="0"/>
              </a:p>
            </p:txBody>
          </p:sp>
          <p:sp>
            <p:nvSpPr>
              <p:cNvPr id="53" name="Rectangle 52"/>
              <p:cNvSpPr/>
              <p:nvPr/>
            </p:nvSpPr>
            <p:spPr>
              <a:xfrm>
                <a:off x="10403624" y="1383268"/>
                <a:ext cx="485641" cy="382448"/>
              </a:xfrm>
              <a:prstGeom prst="rect">
                <a:avLst/>
              </a:prstGeom>
            </p:spPr>
            <p:txBody>
              <a:bodyPr wrap="none">
                <a:spAutoFit/>
              </a:bodyPr>
              <a:lstStyle/>
              <a:p>
                <a:pPr algn="ctr"/>
                <a:r>
                  <a:rPr lang="en-US" sz="1400" dirty="0" smtClean="0"/>
                  <a:t>ATP</a:t>
                </a:r>
                <a:endParaRPr lang="en-US" sz="1400" dirty="0"/>
              </a:p>
            </p:txBody>
          </p:sp>
        </p:grpSp>
        <p:sp>
          <p:nvSpPr>
            <p:cNvPr id="31" name="Freeform 30"/>
            <p:cNvSpPr/>
            <p:nvPr/>
          </p:nvSpPr>
          <p:spPr>
            <a:xfrm>
              <a:off x="5874340" y="3733801"/>
              <a:ext cx="946872" cy="762000"/>
            </a:xfrm>
            <a:custGeom>
              <a:avLst/>
              <a:gdLst>
                <a:gd name="connsiteX0" fmla="*/ 0 w 914400"/>
                <a:gd name="connsiteY0" fmla="*/ 32479 h 766997"/>
                <a:gd name="connsiteX1" fmla="*/ 584616 w 914400"/>
                <a:gd name="connsiteY1" fmla="*/ 122420 h 766997"/>
                <a:gd name="connsiteX2" fmla="*/ 914400 w 914400"/>
                <a:gd name="connsiteY2" fmla="*/ 766997 h 766997"/>
              </a:gdLst>
              <a:ahLst/>
              <a:cxnLst>
                <a:cxn ang="0">
                  <a:pos x="connsiteX0" y="connsiteY0"/>
                </a:cxn>
                <a:cxn ang="0">
                  <a:pos x="connsiteX1" y="connsiteY1"/>
                </a:cxn>
                <a:cxn ang="0">
                  <a:pos x="connsiteX2" y="connsiteY2"/>
                </a:cxn>
              </a:cxnLst>
              <a:rect l="l" t="t" r="r" b="b"/>
              <a:pathLst>
                <a:path w="914400" h="766997">
                  <a:moveTo>
                    <a:pt x="0" y="32479"/>
                  </a:moveTo>
                  <a:cubicBezTo>
                    <a:pt x="216108" y="16239"/>
                    <a:pt x="432216" y="0"/>
                    <a:pt x="584616" y="122420"/>
                  </a:cubicBezTo>
                  <a:cubicBezTo>
                    <a:pt x="737016" y="244840"/>
                    <a:pt x="825708" y="505918"/>
                    <a:pt x="914400" y="766997"/>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nvGrpSpPr>
            <p:cNvPr id="32" name="Group 336"/>
            <p:cNvGrpSpPr/>
            <p:nvPr/>
          </p:nvGrpSpPr>
          <p:grpSpPr>
            <a:xfrm>
              <a:off x="6379194" y="4568271"/>
              <a:ext cx="2403532" cy="1651560"/>
              <a:chOff x="6379194" y="4568271"/>
              <a:chExt cx="2403532" cy="1651560"/>
            </a:xfrm>
          </p:grpSpPr>
          <p:grpSp>
            <p:nvGrpSpPr>
              <p:cNvPr id="35" name="Group 362"/>
              <p:cNvGrpSpPr/>
              <p:nvPr/>
            </p:nvGrpSpPr>
            <p:grpSpPr>
              <a:xfrm>
                <a:off x="7815270" y="4873071"/>
                <a:ext cx="709640" cy="533400"/>
                <a:chOff x="3014670" y="2891871"/>
                <a:chExt cx="709640" cy="533400"/>
              </a:xfrm>
            </p:grpSpPr>
            <p:sp>
              <p:nvSpPr>
                <p:cNvPr id="43" name="Oval 42"/>
                <p:cNvSpPr/>
                <p:nvPr/>
              </p:nvSpPr>
              <p:spPr>
                <a:xfrm>
                  <a:off x="3090868" y="2891871"/>
                  <a:ext cx="533400" cy="53340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4" name="TextBox 43"/>
                <p:cNvSpPr txBox="1"/>
                <p:nvPr/>
              </p:nvSpPr>
              <p:spPr>
                <a:xfrm>
                  <a:off x="3014670" y="2968071"/>
                  <a:ext cx="709640" cy="420692"/>
                </a:xfrm>
                <a:prstGeom prst="rect">
                  <a:avLst/>
                </a:prstGeom>
                <a:noFill/>
              </p:spPr>
              <p:txBody>
                <a:bodyPr wrap="square" rtlCol="0">
                  <a:spAutoFit/>
                </a:bodyPr>
                <a:lstStyle/>
                <a:p>
                  <a:pPr algn="ctr"/>
                  <a:r>
                    <a:rPr lang="en-US" sz="1600" b="1" dirty="0" err="1" smtClean="0"/>
                    <a:t>FNR</a:t>
                  </a:r>
                  <a:endParaRPr lang="en-US" sz="1600" b="1" dirty="0"/>
                </a:p>
              </p:txBody>
            </p:sp>
          </p:grpSp>
          <p:grpSp>
            <p:nvGrpSpPr>
              <p:cNvPr id="36" name="Group 369"/>
              <p:cNvGrpSpPr/>
              <p:nvPr/>
            </p:nvGrpSpPr>
            <p:grpSpPr>
              <a:xfrm>
                <a:off x="6824669" y="4568271"/>
                <a:ext cx="838200" cy="533400"/>
                <a:chOff x="6748469" y="2434671"/>
                <a:chExt cx="838200" cy="533400"/>
              </a:xfrm>
            </p:grpSpPr>
            <p:sp>
              <p:nvSpPr>
                <p:cNvPr id="41" name="Oval 40"/>
                <p:cNvSpPr/>
                <p:nvPr/>
              </p:nvSpPr>
              <p:spPr>
                <a:xfrm>
                  <a:off x="6748469" y="2434671"/>
                  <a:ext cx="838200" cy="533400"/>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TextBox 41"/>
                <p:cNvSpPr txBox="1"/>
                <p:nvPr/>
              </p:nvSpPr>
              <p:spPr>
                <a:xfrm>
                  <a:off x="6824670" y="2510871"/>
                  <a:ext cx="709640" cy="420692"/>
                </a:xfrm>
                <a:prstGeom prst="rect">
                  <a:avLst/>
                </a:prstGeom>
                <a:noFill/>
              </p:spPr>
              <p:txBody>
                <a:bodyPr wrap="square" rtlCol="0">
                  <a:spAutoFit/>
                </a:bodyPr>
                <a:lstStyle/>
                <a:p>
                  <a:pPr algn="ctr"/>
                  <a:r>
                    <a:rPr lang="en-US" sz="1600" b="1" dirty="0" err="1" smtClean="0"/>
                    <a:t>FDX</a:t>
                  </a:r>
                  <a:endParaRPr lang="en-US" sz="1600" b="1" dirty="0"/>
                </a:p>
              </p:txBody>
            </p:sp>
          </p:grpSp>
          <p:sp>
            <p:nvSpPr>
              <p:cNvPr id="37" name="Freeform 36"/>
              <p:cNvSpPr/>
              <p:nvPr/>
            </p:nvSpPr>
            <p:spPr>
              <a:xfrm>
                <a:off x="7586669" y="4796871"/>
                <a:ext cx="457200" cy="152400"/>
              </a:xfrm>
              <a:custGeom>
                <a:avLst/>
                <a:gdLst>
                  <a:gd name="connsiteX0" fmla="*/ 0 w 914400"/>
                  <a:gd name="connsiteY0" fmla="*/ 32479 h 766997"/>
                  <a:gd name="connsiteX1" fmla="*/ 584616 w 914400"/>
                  <a:gd name="connsiteY1" fmla="*/ 122420 h 766997"/>
                  <a:gd name="connsiteX2" fmla="*/ 914400 w 914400"/>
                  <a:gd name="connsiteY2" fmla="*/ 766997 h 766997"/>
                </a:gdLst>
                <a:ahLst/>
                <a:cxnLst>
                  <a:cxn ang="0">
                    <a:pos x="connsiteX0" y="connsiteY0"/>
                  </a:cxn>
                  <a:cxn ang="0">
                    <a:pos x="connsiteX1" y="connsiteY1"/>
                  </a:cxn>
                  <a:cxn ang="0">
                    <a:pos x="connsiteX2" y="connsiteY2"/>
                  </a:cxn>
                </a:cxnLst>
                <a:rect l="l" t="t" r="r" b="b"/>
                <a:pathLst>
                  <a:path w="914400" h="766997">
                    <a:moveTo>
                      <a:pt x="0" y="32479"/>
                    </a:moveTo>
                    <a:cubicBezTo>
                      <a:pt x="216108" y="16239"/>
                      <a:pt x="432216" y="0"/>
                      <a:pt x="584616" y="122420"/>
                    </a:cubicBezTo>
                    <a:cubicBezTo>
                      <a:pt x="737016" y="244840"/>
                      <a:pt x="825708" y="505918"/>
                      <a:pt x="914400" y="766997"/>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8" name="Rectangle 37"/>
              <p:cNvSpPr/>
              <p:nvPr/>
            </p:nvSpPr>
            <p:spPr>
              <a:xfrm>
                <a:off x="6379194" y="5787470"/>
                <a:ext cx="848897" cy="420692"/>
              </a:xfrm>
              <a:prstGeom prst="rect">
                <a:avLst/>
              </a:prstGeom>
            </p:spPr>
            <p:txBody>
              <a:bodyPr wrap="none">
                <a:spAutoFit/>
              </a:bodyPr>
              <a:lstStyle/>
              <a:p>
                <a:pPr algn="ctr"/>
                <a:r>
                  <a:rPr lang="en-US" sz="1600" dirty="0" err="1" smtClean="0"/>
                  <a:t>NADPH</a:t>
                </a:r>
                <a:endParaRPr lang="en-US" sz="1600" dirty="0"/>
              </a:p>
            </p:txBody>
          </p:sp>
          <p:sp>
            <p:nvSpPr>
              <p:cNvPr id="39" name="Rectangle 38"/>
              <p:cNvSpPr/>
              <p:nvPr/>
            </p:nvSpPr>
            <p:spPr>
              <a:xfrm>
                <a:off x="7599186" y="5799139"/>
                <a:ext cx="1183540" cy="420692"/>
              </a:xfrm>
              <a:prstGeom prst="rect">
                <a:avLst/>
              </a:prstGeom>
            </p:spPr>
            <p:txBody>
              <a:bodyPr wrap="none">
                <a:spAutoFit/>
              </a:bodyPr>
              <a:lstStyle/>
              <a:p>
                <a:pPr algn="ctr"/>
                <a:r>
                  <a:rPr lang="en-US" sz="1600" dirty="0" err="1" smtClean="0"/>
                  <a:t>NADP</a:t>
                </a:r>
                <a:r>
                  <a:rPr lang="en-US" sz="1600" baseline="30000" dirty="0" smtClean="0"/>
                  <a:t>+ </a:t>
                </a:r>
                <a:r>
                  <a:rPr lang="en-US" sz="1600" dirty="0" smtClean="0"/>
                  <a:t>+ H</a:t>
                </a:r>
                <a:r>
                  <a:rPr lang="en-US" sz="1600" baseline="30000" dirty="0" smtClean="0"/>
                  <a:t>+</a:t>
                </a:r>
                <a:endParaRPr lang="en-US" sz="1600" baseline="30000" dirty="0"/>
              </a:p>
            </p:txBody>
          </p:sp>
          <p:sp>
            <p:nvSpPr>
              <p:cNvPr id="40" name="Freeform 39"/>
              <p:cNvSpPr/>
              <p:nvPr/>
            </p:nvSpPr>
            <p:spPr>
              <a:xfrm flipV="1">
                <a:off x="6900869" y="5317779"/>
                <a:ext cx="1295400" cy="469692"/>
              </a:xfrm>
              <a:custGeom>
                <a:avLst/>
                <a:gdLst>
                  <a:gd name="connsiteX0" fmla="*/ 764498 w 771993"/>
                  <a:gd name="connsiteY0" fmla="*/ 0 h 422223"/>
                  <a:gd name="connsiteX1" fmla="*/ 644577 w 771993"/>
                  <a:gd name="connsiteY1" fmla="*/ 419725 h 422223"/>
                  <a:gd name="connsiteX2" fmla="*/ 0 w 771993"/>
                  <a:gd name="connsiteY2" fmla="*/ 14990 h 422223"/>
                </a:gdLst>
                <a:ahLst/>
                <a:cxnLst>
                  <a:cxn ang="0">
                    <a:pos x="connsiteX0" y="connsiteY0"/>
                  </a:cxn>
                  <a:cxn ang="0">
                    <a:pos x="connsiteX1" y="connsiteY1"/>
                  </a:cxn>
                  <a:cxn ang="0">
                    <a:pos x="connsiteX2" y="connsiteY2"/>
                  </a:cxn>
                </a:cxnLst>
                <a:rect l="l" t="t" r="r" b="b"/>
                <a:pathLst>
                  <a:path w="771993" h="422223">
                    <a:moveTo>
                      <a:pt x="764498" y="0"/>
                    </a:moveTo>
                    <a:cubicBezTo>
                      <a:pt x="768245" y="208613"/>
                      <a:pt x="771993" y="417227"/>
                      <a:pt x="644577" y="419725"/>
                    </a:cubicBezTo>
                    <a:cubicBezTo>
                      <a:pt x="517161" y="422223"/>
                      <a:pt x="258580" y="218606"/>
                      <a:pt x="0" y="1499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sp>
          <p:nvSpPr>
            <p:cNvPr id="33" name="TextBox 32"/>
            <p:cNvSpPr txBox="1"/>
            <p:nvPr/>
          </p:nvSpPr>
          <p:spPr>
            <a:xfrm>
              <a:off x="571858" y="885552"/>
              <a:ext cx="3976863" cy="726650"/>
            </a:xfrm>
            <a:prstGeom prst="rect">
              <a:avLst/>
            </a:prstGeom>
            <a:noFill/>
          </p:spPr>
          <p:txBody>
            <a:bodyPr wrap="square" rtlCol="0">
              <a:spAutoFit/>
            </a:bodyPr>
            <a:lstStyle/>
            <a:p>
              <a:pPr algn="ctr"/>
              <a:r>
                <a:rPr lang="en-US" sz="3200" b="1" dirty="0" smtClean="0"/>
                <a:t>PHOTOSYNTHESIS</a:t>
              </a:r>
              <a:endParaRPr lang="en-US" sz="3200" b="1" dirty="0"/>
            </a:p>
          </p:txBody>
        </p:sp>
        <p:sp>
          <p:nvSpPr>
            <p:cNvPr id="34" name="Freeform 33"/>
            <p:cNvSpPr/>
            <p:nvPr/>
          </p:nvSpPr>
          <p:spPr>
            <a:xfrm rot="869139">
              <a:off x="3946364" y="-1001737"/>
              <a:ext cx="3553899" cy="3729444"/>
            </a:xfrm>
            <a:custGeom>
              <a:avLst/>
              <a:gdLst>
                <a:gd name="connsiteX0" fmla="*/ 0 w 779488"/>
                <a:gd name="connsiteY0" fmla="*/ 0 h 824459"/>
                <a:gd name="connsiteX1" fmla="*/ 194872 w 779488"/>
                <a:gd name="connsiteY1" fmla="*/ 89941 h 824459"/>
                <a:gd name="connsiteX2" fmla="*/ 224852 w 779488"/>
                <a:gd name="connsiteY2" fmla="*/ 269822 h 824459"/>
                <a:gd name="connsiteX3" fmla="*/ 389744 w 779488"/>
                <a:gd name="connsiteY3" fmla="*/ 344773 h 824459"/>
                <a:gd name="connsiteX4" fmla="*/ 449705 w 779488"/>
                <a:gd name="connsiteY4" fmla="*/ 509665 h 824459"/>
                <a:gd name="connsiteX5" fmla="*/ 599606 w 779488"/>
                <a:gd name="connsiteY5" fmla="*/ 584616 h 824459"/>
                <a:gd name="connsiteX6" fmla="*/ 644577 w 779488"/>
                <a:gd name="connsiteY6" fmla="*/ 764498 h 824459"/>
                <a:gd name="connsiteX7" fmla="*/ 779488 w 779488"/>
                <a:gd name="connsiteY7" fmla="*/ 824459 h 824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9488" h="824459">
                  <a:moveTo>
                    <a:pt x="0" y="0"/>
                  </a:moveTo>
                  <a:cubicBezTo>
                    <a:pt x="78698" y="22485"/>
                    <a:pt x="157397" y="44971"/>
                    <a:pt x="194872" y="89941"/>
                  </a:cubicBezTo>
                  <a:cubicBezTo>
                    <a:pt x="232347" y="134911"/>
                    <a:pt x="192373" y="227350"/>
                    <a:pt x="224852" y="269822"/>
                  </a:cubicBezTo>
                  <a:cubicBezTo>
                    <a:pt x="257331" y="312294"/>
                    <a:pt x="352269" y="304799"/>
                    <a:pt x="389744" y="344773"/>
                  </a:cubicBezTo>
                  <a:cubicBezTo>
                    <a:pt x="427219" y="384747"/>
                    <a:pt x="414728" y="469691"/>
                    <a:pt x="449705" y="509665"/>
                  </a:cubicBezTo>
                  <a:cubicBezTo>
                    <a:pt x="484682" y="549639"/>
                    <a:pt x="567127" y="542144"/>
                    <a:pt x="599606" y="584616"/>
                  </a:cubicBezTo>
                  <a:cubicBezTo>
                    <a:pt x="632085" y="627088"/>
                    <a:pt x="614597" y="724524"/>
                    <a:pt x="644577" y="764498"/>
                  </a:cubicBezTo>
                  <a:cubicBezTo>
                    <a:pt x="674557" y="804472"/>
                    <a:pt x="727022" y="814465"/>
                    <a:pt x="779488" y="824459"/>
                  </a:cubicBezTo>
                </a:path>
              </a:pathLst>
            </a:custGeom>
            <a:ln w="25400">
              <a:solidFill>
                <a:srgbClr val="FFC000"/>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sp>
        <p:nvSpPr>
          <p:cNvPr id="338" name="Rounded Rectangle 337"/>
          <p:cNvSpPr/>
          <p:nvPr/>
        </p:nvSpPr>
        <p:spPr>
          <a:xfrm>
            <a:off x="14579600" y="7696200"/>
            <a:ext cx="21247100" cy="16535400"/>
          </a:xfrm>
          <a:prstGeom prst="roundRect">
            <a:avLst/>
          </a:prstGeom>
          <a:noFill/>
          <a:ln w="1905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0" name="Group 779"/>
          <p:cNvGrpSpPr/>
          <p:nvPr/>
        </p:nvGrpSpPr>
        <p:grpSpPr>
          <a:xfrm>
            <a:off x="16002000" y="12725401"/>
            <a:ext cx="10452675" cy="5334000"/>
            <a:chOff x="13716000" y="12984777"/>
            <a:chExt cx="8959436" cy="5334000"/>
          </a:xfrm>
        </p:grpSpPr>
        <p:sp>
          <p:nvSpPr>
            <p:cNvPr id="365" name="TextBox 4"/>
            <p:cNvSpPr txBox="1"/>
            <p:nvPr/>
          </p:nvSpPr>
          <p:spPr>
            <a:xfrm>
              <a:off x="19356522" y="14952667"/>
              <a:ext cx="760283" cy="338554"/>
            </a:xfrm>
            <a:prstGeom prst="rect">
              <a:avLst/>
            </a:prstGeom>
            <a:noFill/>
          </p:spPr>
          <p:txBody>
            <a:bodyPr wrap="square" rtlCol="0">
              <a:spAutoFit/>
            </a:bodyPr>
            <a:lstStyle/>
            <a:p>
              <a:pPr algn="ctr"/>
              <a:r>
                <a:rPr lang="en-US" sz="1600" dirty="0" smtClean="0"/>
                <a:t>1,3 </a:t>
              </a:r>
              <a:r>
                <a:rPr lang="en-US" sz="1600" dirty="0" err="1" smtClean="0"/>
                <a:t>BPG</a:t>
              </a:r>
              <a:endParaRPr lang="en-US" sz="1600" dirty="0"/>
            </a:p>
          </p:txBody>
        </p:sp>
        <p:grpSp>
          <p:nvGrpSpPr>
            <p:cNvPr id="779" name="Group 778"/>
            <p:cNvGrpSpPr/>
            <p:nvPr/>
          </p:nvGrpSpPr>
          <p:grpSpPr>
            <a:xfrm>
              <a:off x="17963882" y="13987331"/>
              <a:ext cx="2413645" cy="1134023"/>
              <a:chOff x="17963882" y="13987331"/>
              <a:chExt cx="2413645" cy="1134023"/>
            </a:xfrm>
          </p:grpSpPr>
          <p:grpSp>
            <p:nvGrpSpPr>
              <p:cNvPr id="367" name="Group 26"/>
              <p:cNvGrpSpPr/>
              <p:nvPr/>
            </p:nvGrpSpPr>
            <p:grpSpPr>
              <a:xfrm>
                <a:off x="17963882" y="14280177"/>
                <a:ext cx="1467117" cy="841177"/>
                <a:chOff x="5878998" y="1335060"/>
                <a:chExt cx="1784152" cy="1022950"/>
              </a:xfrm>
            </p:grpSpPr>
            <p:sp>
              <p:nvSpPr>
                <p:cNvPr id="369" name="Freeform 368"/>
                <p:cNvSpPr/>
                <p:nvPr/>
              </p:nvSpPr>
              <p:spPr>
                <a:xfrm>
                  <a:off x="6643821" y="1335060"/>
                  <a:ext cx="1019329" cy="741330"/>
                </a:xfrm>
                <a:custGeom>
                  <a:avLst/>
                  <a:gdLst>
                    <a:gd name="connsiteX0" fmla="*/ 0 w 911901"/>
                    <a:gd name="connsiteY0" fmla="*/ 307298 h 801974"/>
                    <a:gd name="connsiteX1" fmla="*/ 839449 w 911901"/>
                    <a:gd name="connsiteY1" fmla="*/ 82446 h 801974"/>
                    <a:gd name="connsiteX2" fmla="*/ 434715 w 911901"/>
                    <a:gd name="connsiteY2" fmla="*/ 801974 h 801974"/>
                  </a:gdLst>
                  <a:ahLst/>
                  <a:cxnLst>
                    <a:cxn ang="0">
                      <a:pos x="connsiteX0" y="connsiteY0"/>
                    </a:cxn>
                    <a:cxn ang="0">
                      <a:pos x="connsiteX1" y="connsiteY1"/>
                    </a:cxn>
                    <a:cxn ang="0">
                      <a:pos x="connsiteX2" y="connsiteY2"/>
                    </a:cxn>
                  </a:cxnLst>
                  <a:rect l="l" t="t" r="r" b="b"/>
                  <a:pathLst>
                    <a:path w="911901" h="801974">
                      <a:moveTo>
                        <a:pt x="0" y="307298"/>
                      </a:moveTo>
                      <a:cubicBezTo>
                        <a:pt x="383498" y="153649"/>
                        <a:pt x="766997" y="0"/>
                        <a:pt x="839449" y="82446"/>
                      </a:cubicBezTo>
                      <a:cubicBezTo>
                        <a:pt x="911901" y="164892"/>
                        <a:pt x="673308" y="483433"/>
                        <a:pt x="434715" y="801974"/>
                      </a:cubicBezTo>
                    </a:path>
                  </a:pathLst>
                </a:custGeom>
                <a:ln w="25400">
                  <a:solidFill>
                    <a:schemeClr val="tx1"/>
                  </a:solidFill>
                  <a:headEnd type="none" w="lg" len="lg"/>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370" name="Rectangle 369"/>
                <p:cNvSpPr/>
                <p:nvPr/>
              </p:nvSpPr>
              <p:spPr>
                <a:xfrm>
                  <a:off x="5878998" y="1516772"/>
                  <a:ext cx="950157" cy="374286"/>
                </a:xfrm>
                <a:prstGeom prst="rect">
                  <a:avLst/>
                </a:prstGeom>
              </p:spPr>
              <p:txBody>
                <a:bodyPr wrap="square">
                  <a:spAutoFit/>
                </a:bodyPr>
                <a:lstStyle/>
                <a:p>
                  <a:pPr algn="ctr"/>
                  <a:r>
                    <a:rPr lang="en-US" sz="1400" dirty="0" smtClean="0"/>
                    <a:t>6 ATP</a:t>
                  </a:r>
                  <a:endParaRPr lang="en-US" sz="1400" dirty="0"/>
                </a:p>
              </p:txBody>
            </p:sp>
            <p:sp>
              <p:nvSpPr>
                <p:cNvPr id="371" name="Rectangle 370"/>
                <p:cNvSpPr/>
                <p:nvPr/>
              </p:nvSpPr>
              <p:spPr>
                <a:xfrm>
                  <a:off x="6273156" y="1983724"/>
                  <a:ext cx="1001059" cy="374286"/>
                </a:xfrm>
                <a:prstGeom prst="rect">
                  <a:avLst/>
                </a:prstGeom>
              </p:spPr>
              <p:txBody>
                <a:bodyPr wrap="square">
                  <a:spAutoFit/>
                </a:bodyPr>
                <a:lstStyle/>
                <a:p>
                  <a:pPr algn="ctr"/>
                  <a:r>
                    <a:rPr lang="en-US" sz="1400" dirty="0" smtClean="0"/>
                    <a:t>6 ADP</a:t>
                  </a:r>
                  <a:endParaRPr lang="en-US" sz="1400" dirty="0"/>
                </a:p>
              </p:txBody>
            </p:sp>
          </p:grpSp>
          <p:sp>
            <p:nvSpPr>
              <p:cNvPr id="368" name="Freeform 367"/>
              <p:cNvSpPr/>
              <p:nvPr/>
            </p:nvSpPr>
            <p:spPr>
              <a:xfrm>
                <a:off x="18911702" y="14084916"/>
                <a:ext cx="653303" cy="727263"/>
              </a:xfrm>
              <a:custGeom>
                <a:avLst/>
                <a:gdLst>
                  <a:gd name="connsiteX0" fmla="*/ 0 w 794478"/>
                  <a:gd name="connsiteY0" fmla="*/ 0 h 884420"/>
                  <a:gd name="connsiteX1" fmla="*/ 614596 w 794478"/>
                  <a:gd name="connsiteY1" fmla="*/ 344774 h 884420"/>
                  <a:gd name="connsiteX2" fmla="*/ 794478 w 794478"/>
                  <a:gd name="connsiteY2" fmla="*/ 884420 h 884420"/>
                </a:gdLst>
                <a:ahLst/>
                <a:cxnLst>
                  <a:cxn ang="0">
                    <a:pos x="connsiteX0" y="connsiteY0"/>
                  </a:cxn>
                  <a:cxn ang="0">
                    <a:pos x="connsiteX1" y="connsiteY1"/>
                  </a:cxn>
                  <a:cxn ang="0">
                    <a:pos x="connsiteX2" y="connsiteY2"/>
                  </a:cxn>
                </a:cxnLst>
                <a:rect l="l" t="t" r="r" b="b"/>
                <a:pathLst>
                  <a:path w="794478" h="884420">
                    <a:moveTo>
                      <a:pt x="0" y="0"/>
                    </a:moveTo>
                    <a:cubicBezTo>
                      <a:pt x="241091" y="98685"/>
                      <a:pt x="482183" y="197371"/>
                      <a:pt x="614596" y="344774"/>
                    </a:cubicBezTo>
                    <a:cubicBezTo>
                      <a:pt x="747009" y="492177"/>
                      <a:pt x="770743" y="688298"/>
                      <a:pt x="794478" y="884420"/>
                    </a:cubicBezTo>
                  </a:path>
                </a:pathLst>
              </a:cu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nvGrpSpPr>
              <p:cNvPr id="366" name="Group 24"/>
              <p:cNvGrpSpPr/>
              <p:nvPr/>
            </p:nvGrpSpPr>
            <p:grpSpPr>
              <a:xfrm>
                <a:off x="19124334" y="13987331"/>
                <a:ext cx="1253193" cy="563937"/>
                <a:chOff x="7543800" y="990600"/>
                <a:chExt cx="1524000" cy="685800"/>
              </a:xfrm>
            </p:grpSpPr>
            <p:sp>
              <p:nvSpPr>
                <p:cNvPr id="372" name="Oval 371"/>
                <p:cNvSpPr/>
                <p:nvPr/>
              </p:nvSpPr>
              <p:spPr>
                <a:xfrm>
                  <a:off x="7543800" y="990600"/>
                  <a:ext cx="1524000" cy="685800"/>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73" name="TextBox 372"/>
                <p:cNvSpPr txBox="1"/>
                <p:nvPr/>
              </p:nvSpPr>
              <p:spPr>
                <a:xfrm>
                  <a:off x="7731403" y="1068729"/>
                  <a:ext cx="1019330" cy="411713"/>
                </a:xfrm>
                <a:prstGeom prst="rect">
                  <a:avLst/>
                </a:prstGeom>
                <a:noFill/>
              </p:spPr>
              <p:txBody>
                <a:bodyPr wrap="square" rtlCol="0">
                  <a:spAutoFit/>
                </a:bodyPr>
                <a:lstStyle/>
                <a:p>
                  <a:pPr algn="ctr"/>
                  <a:r>
                    <a:rPr lang="en-US" sz="1600" b="1" dirty="0" err="1" smtClean="0"/>
                    <a:t>PGK</a:t>
                  </a:r>
                  <a:endParaRPr lang="en-US" sz="1600" b="1" dirty="0"/>
                </a:p>
              </p:txBody>
            </p:sp>
          </p:grpSp>
        </p:grpSp>
        <p:grpSp>
          <p:nvGrpSpPr>
            <p:cNvPr id="340" name="Group 51"/>
            <p:cNvGrpSpPr/>
            <p:nvPr/>
          </p:nvGrpSpPr>
          <p:grpSpPr>
            <a:xfrm>
              <a:off x="16002001" y="12984777"/>
              <a:ext cx="2871694" cy="1707223"/>
              <a:chOff x="3518152" y="68705"/>
              <a:chExt cx="3492248" cy="2076144"/>
            </a:xfrm>
          </p:grpSpPr>
          <p:sp>
            <p:nvSpPr>
              <p:cNvPr id="377" name="Freeform 10"/>
              <p:cNvSpPr/>
              <p:nvPr/>
            </p:nvSpPr>
            <p:spPr>
              <a:xfrm>
                <a:off x="4403361" y="999344"/>
                <a:ext cx="1648918" cy="197371"/>
              </a:xfrm>
              <a:custGeom>
                <a:avLst/>
                <a:gdLst>
                  <a:gd name="connsiteX0" fmla="*/ 0 w 1648918"/>
                  <a:gd name="connsiteY0" fmla="*/ 2499 h 197371"/>
                  <a:gd name="connsiteX1" fmla="*/ 854439 w 1648918"/>
                  <a:gd name="connsiteY1" fmla="*/ 32479 h 197371"/>
                  <a:gd name="connsiteX2" fmla="*/ 1648918 w 1648918"/>
                  <a:gd name="connsiteY2" fmla="*/ 197371 h 197371"/>
                </a:gdLst>
                <a:ahLst/>
                <a:cxnLst>
                  <a:cxn ang="0">
                    <a:pos x="connsiteX0" y="connsiteY0"/>
                  </a:cxn>
                  <a:cxn ang="0">
                    <a:pos x="connsiteX1" y="connsiteY1"/>
                  </a:cxn>
                  <a:cxn ang="0">
                    <a:pos x="connsiteX2" y="connsiteY2"/>
                  </a:cxn>
                </a:cxnLst>
                <a:rect l="l" t="t" r="r" b="b"/>
                <a:pathLst>
                  <a:path w="1648918" h="197371">
                    <a:moveTo>
                      <a:pt x="0" y="2499"/>
                    </a:moveTo>
                    <a:cubicBezTo>
                      <a:pt x="289809" y="1249"/>
                      <a:pt x="579619" y="0"/>
                      <a:pt x="854439" y="32479"/>
                    </a:cubicBezTo>
                    <a:cubicBezTo>
                      <a:pt x="1129259" y="64958"/>
                      <a:pt x="1389088" y="131164"/>
                      <a:pt x="1648918" y="197371"/>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379" name="Freeform 378"/>
              <p:cNvSpPr/>
              <p:nvPr/>
            </p:nvSpPr>
            <p:spPr>
              <a:xfrm>
                <a:off x="4313420" y="1031823"/>
                <a:ext cx="809469" cy="719528"/>
              </a:xfrm>
              <a:custGeom>
                <a:avLst/>
                <a:gdLst>
                  <a:gd name="connsiteX0" fmla="*/ 0 w 809469"/>
                  <a:gd name="connsiteY0" fmla="*/ 719528 h 719528"/>
                  <a:gd name="connsiteX1" fmla="*/ 329783 w 809469"/>
                  <a:gd name="connsiteY1" fmla="*/ 179882 h 719528"/>
                  <a:gd name="connsiteX2" fmla="*/ 809469 w 809469"/>
                  <a:gd name="connsiteY2" fmla="*/ 0 h 719528"/>
                </a:gdLst>
                <a:ahLst/>
                <a:cxnLst>
                  <a:cxn ang="0">
                    <a:pos x="connsiteX0" y="connsiteY0"/>
                  </a:cxn>
                  <a:cxn ang="0">
                    <a:pos x="connsiteX1" y="connsiteY1"/>
                  </a:cxn>
                  <a:cxn ang="0">
                    <a:pos x="connsiteX2" y="connsiteY2"/>
                  </a:cxn>
                </a:cxnLst>
                <a:rect l="l" t="t" r="r" b="b"/>
                <a:pathLst>
                  <a:path w="809469" h="719528">
                    <a:moveTo>
                      <a:pt x="0" y="719528"/>
                    </a:moveTo>
                    <a:cubicBezTo>
                      <a:pt x="97436" y="509665"/>
                      <a:pt x="194872" y="299803"/>
                      <a:pt x="329783" y="179882"/>
                    </a:cubicBezTo>
                    <a:cubicBezTo>
                      <a:pt x="464694" y="59961"/>
                      <a:pt x="637081" y="29980"/>
                      <a:pt x="809469"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380" name="Freeform 379"/>
              <p:cNvSpPr/>
              <p:nvPr/>
            </p:nvSpPr>
            <p:spPr>
              <a:xfrm>
                <a:off x="4913026" y="1091784"/>
                <a:ext cx="659567" cy="644577"/>
              </a:xfrm>
              <a:custGeom>
                <a:avLst/>
                <a:gdLst>
                  <a:gd name="connsiteX0" fmla="*/ 0 w 659567"/>
                  <a:gd name="connsiteY0" fmla="*/ 644577 h 644577"/>
                  <a:gd name="connsiteX1" fmla="*/ 179882 w 659567"/>
                  <a:gd name="connsiteY1" fmla="*/ 149901 h 644577"/>
                  <a:gd name="connsiteX2" fmla="*/ 659567 w 659567"/>
                  <a:gd name="connsiteY2" fmla="*/ 0 h 644577"/>
                </a:gdLst>
                <a:ahLst/>
                <a:cxnLst>
                  <a:cxn ang="0">
                    <a:pos x="connsiteX0" y="connsiteY0"/>
                  </a:cxn>
                  <a:cxn ang="0">
                    <a:pos x="connsiteX1" y="connsiteY1"/>
                  </a:cxn>
                  <a:cxn ang="0">
                    <a:pos x="connsiteX2" y="connsiteY2"/>
                  </a:cxn>
                </a:cxnLst>
                <a:rect l="l" t="t" r="r" b="b"/>
                <a:pathLst>
                  <a:path w="659567" h="644577">
                    <a:moveTo>
                      <a:pt x="0" y="644577"/>
                    </a:moveTo>
                    <a:cubicBezTo>
                      <a:pt x="34977" y="450954"/>
                      <a:pt x="69954" y="257331"/>
                      <a:pt x="179882" y="149901"/>
                    </a:cubicBezTo>
                    <a:cubicBezTo>
                      <a:pt x="289810" y="42472"/>
                      <a:pt x="474688" y="21236"/>
                      <a:pt x="659567"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374" name="TextBox 1"/>
              <p:cNvSpPr txBox="1"/>
              <p:nvPr/>
            </p:nvSpPr>
            <p:spPr>
              <a:xfrm>
                <a:off x="3518152" y="810036"/>
                <a:ext cx="805614" cy="411714"/>
              </a:xfrm>
              <a:prstGeom prst="rect">
                <a:avLst/>
              </a:prstGeom>
              <a:noFill/>
            </p:spPr>
            <p:txBody>
              <a:bodyPr wrap="square" rtlCol="0">
                <a:spAutoFit/>
              </a:bodyPr>
              <a:lstStyle/>
              <a:p>
                <a:pPr algn="ctr"/>
                <a:r>
                  <a:rPr lang="en-US" sz="1600" dirty="0" err="1" smtClean="0"/>
                  <a:t>RuBP</a:t>
                </a:r>
                <a:endParaRPr lang="en-US" sz="1600" dirty="0"/>
              </a:p>
            </p:txBody>
          </p:sp>
          <p:sp>
            <p:nvSpPr>
              <p:cNvPr id="375" name="TextBox 2"/>
              <p:cNvSpPr txBox="1"/>
              <p:nvPr/>
            </p:nvSpPr>
            <p:spPr>
              <a:xfrm>
                <a:off x="6096001" y="1088035"/>
                <a:ext cx="914399" cy="411714"/>
              </a:xfrm>
              <a:prstGeom prst="rect">
                <a:avLst/>
              </a:prstGeom>
              <a:noFill/>
            </p:spPr>
            <p:txBody>
              <a:bodyPr wrap="square" rtlCol="0">
                <a:spAutoFit/>
              </a:bodyPr>
              <a:lstStyle/>
              <a:p>
                <a:pPr algn="ctr"/>
                <a:r>
                  <a:rPr lang="en-US" sz="1600" dirty="0" smtClean="0"/>
                  <a:t>3-PGA</a:t>
                </a:r>
                <a:endParaRPr lang="en-US" sz="1600" dirty="0"/>
              </a:p>
            </p:txBody>
          </p:sp>
          <p:grpSp>
            <p:nvGrpSpPr>
              <p:cNvPr id="376" name="Group 9"/>
              <p:cNvGrpSpPr/>
              <p:nvPr/>
            </p:nvGrpSpPr>
            <p:grpSpPr>
              <a:xfrm>
                <a:off x="4537482" y="68705"/>
                <a:ext cx="1204663" cy="1371600"/>
                <a:chOff x="4766082" y="0"/>
                <a:chExt cx="1204663" cy="1371600"/>
              </a:xfrm>
            </p:grpSpPr>
            <p:sp>
              <p:nvSpPr>
                <p:cNvPr id="382" name="Oval 5"/>
                <p:cNvSpPr/>
                <p:nvPr/>
              </p:nvSpPr>
              <p:spPr>
                <a:xfrm>
                  <a:off x="4876800" y="0"/>
                  <a:ext cx="990600" cy="1371600"/>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83" name="TextBox 8"/>
                <p:cNvSpPr txBox="1"/>
                <p:nvPr/>
              </p:nvSpPr>
              <p:spPr>
                <a:xfrm>
                  <a:off x="4766082" y="370666"/>
                  <a:ext cx="1204663" cy="411714"/>
                </a:xfrm>
                <a:prstGeom prst="rect">
                  <a:avLst/>
                </a:prstGeom>
                <a:noFill/>
              </p:spPr>
              <p:txBody>
                <a:bodyPr wrap="square" rtlCol="0">
                  <a:spAutoFit/>
                </a:bodyPr>
                <a:lstStyle/>
                <a:p>
                  <a:pPr algn="ctr"/>
                  <a:r>
                    <a:rPr lang="en-US" sz="1600" b="1" dirty="0" err="1" smtClean="0"/>
                    <a:t>Rubisco</a:t>
                  </a:r>
                  <a:endParaRPr lang="en-US" sz="1600" b="1" dirty="0"/>
                </a:p>
              </p:txBody>
            </p:sp>
          </p:grpSp>
          <p:sp>
            <p:nvSpPr>
              <p:cNvPr id="378" name="TextBox 377"/>
              <p:cNvSpPr txBox="1"/>
              <p:nvPr/>
            </p:nvSpPr>
            <p:spPr>
              <a:xfrm>
                <a:off x="3703485" y="1770563"/>
                <a:ext cx="926664" cy="374286"/>
              </a:xfrm>
              <a:prstGeom prst="rect">
                <a:avLst/>
              </a:prstGeom>
              <a:noFill/>
            </p:spPr>
            <p:txBody>
              <a:bodyPr wrap="square" rtlCol="0">
                <a:spAutoFit/>
              </a:bodyPr>
              <a:lstStyle/>
              <a:p>
                <a:pPr algn="ctr"/>
                <a:r>
                  <a:rPr lang="en-US" sz="1400" dirty="0" smtClean="0"/>
                  <a:t>3 H</a:t>
                </a:r>
                <a:r>
                  <a:rPr lang="en-US" sz="1400" baseline="-25000" dirty="0" smtClean="0"/>
                  <a:t>2</a:t>
                </a:r>
                <a:r>
                  <a:rPr lang="en-US" sz="1400" dirty="0" smtClean="0"/>
                  <a:t>O</a:t>
                </a:r>
                <a:endParaRPr lang="en-US" sz="1400" baseline="-25000" dirty="0"/>
              </a:p>
            </p:txBody>
          </p:sp>
          <p:sp>
            <p:nvSpPr>
              <p:cNvPr id="381" name="Rectangle 380"/>
              <p:cNvSpPr/>
              <p:nvPr/>
            </p:nvSpPr>
            <p:spPr>
              <a:xfrm>
                <a:off x="4692116" y="1770563"/>
                <a:ext cx="864696" cy="374286"/>
              </a:xfrm>
              <a:prstGeom prst="rect">
                <a:avLst/>
              </a:prstGeom>
            </p:spPr>
            <p:txBody>
              <a:bodyPr wrap="square">
                <a:spAutoFit/>
              </a:bodyPr>
              <a:lstStyle/>
              <a:p>
                <a:r>
                  <a:rPr lang="en-US" sz="1400" dirty="0" smtClean="0"/>
                  <a:t>3 CO</a:t>
                </a:r>
                <a:r>
                  <a:rPr lang="en-US" sz="1400" baseline="-25000" dirty="0" smtClean="0"/>
                  <a:t>2</a:t>
                </a:r>
                <a:endParaRPr lang="en-US" sz="1400" dirty="0"/>
              </a:p>
            </p:txBody>
          </p:sp>
        </p:grpSp>
        <p:grpSp>
          <p:nvGrpSpPr>
            <p:cNvPr id="342" name="Group 52"/>
            <p:cNvGrpSpPr/>
            <p:nvPr/>
          </p:nvGrpSpPr>
          <p:grpSpPr>
            <a:xfrm>
              <a:off x="14028527" y="13298075"/>
              <a:ext cx="1924817" cy="1908575"/>
              <a:chOff x="1118223" y="449705"/>
              <a:chExt cx="2340757" cy="2321007"/>
            </a:xfrm>
          </p:grpSpPr>
          <p:sp>
            <p:nvSpPr>
              <p:cNvPr id="362" name="Freeform 361"/>
              <p:cNvSpPr/>
              <p:nvPr/>
            </p:nvSpPr>
            <p:spPr>
              <a:xfrm>
                <a:off x="1585210" y="1016833"/>
                <a:ext cx="1873770" cy="1154242"/>
              </a:xfrm>
              <a:custGeom>
                <a:avLst/>
                <a:gdLst>
                  <a:gd name="connsiteX0" fmla="*/ 0 w 1873770"/>
                  <a:gd name="connsiteY0" fmla="*/ 1154242 h 1154242"/>
                  <a:gd name="connsiteX1" fmla="*/ 749508 w 1873770"/>
                  <a:gd name="connsiteY1" fmla="*/ 389744 h 1154242"/>
                  <a:gd name="connsiteX2" fmla="*/ 1873770 w 1873770"/>
                  <a:gd name="connsiteY2" fmla="*/ 0 h 1154242"/>
                </a:gdLst>
                <a:ahLst/>
                <a:cxnLst>
                  <a:cxn ang="0">
                    <a:pos x="connsiteX0" y="connsiteY0"/>
                  </a:cxn>
                  <a:cxn ang="0">
                    <a:pos x="connsiteX1" y="connsiteY1"/>
                  </a:cxn>
                  <a:cxn ang="0">
                    <a:pos x="connsiteX2" y="connsiteY2"/>
                  </a:cxn>
                </a:cxnLst>
                <a:rect l="l" t="t" r="r" b="b"/>
                <a:pathLst>
                  <a:path w="1873770" h="1154242">
                    <a:moveTo>
                      <a:pt x="0" y="1154242"/>
                    </a:moveTo>
                    <a:cubicBezTo>
                      <a:pt x="218606" y="868180"/>
                      <a:pt x="437213" y="582118"/>
                      <a:pt x="749508" y="389744"/>
                    </a:cubicBezTo>
                    <a:cubicBezTo>
                      <a:pt x="1061803" y="197370"/>
                      <a:pt x="1467786" y="98685"/>
                      <a:pt x="1873770"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nvGrpSpPr>
              <p:cNvPr id="360" name="Group 29"/>
              <p:cNvGrpSpPr/>
              <p:nvPr/>
            </p:nvGrpSpPr>
            <p:grpSpPr>
              <a:xfrm>
                <a:off x="1447800" y="449705"/>
                <a:ext cx="1371600" cy="1371600"/>
                <a:chOff x="1676400" y="533400"/>
                <a:chExt cx="1371600" cy="1371600"/>
              </a:xfrm>
            </p:grpSpPr>
            <p:sp>
              <p:nvSpPr>
                <p:cNvPr id="363" name="Oval 362"/>
                <p:cNvSpPr/>
                <p:nvPr/>
              </p:nvSpPr>
              <p:spPr>
                <a:xfrm>
                  <a:off x="1676400" y="533400"/>
                  <a:ext cx="1371600" cy="1371600"/>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64" name="TextBox 363"/>
                <p:cNvSpPr txBox="1"/>
                <p:nvPr/>
              </p:nvSpPr>
              <p:spPr>
                <a:xfrm>
                  <a:off x="1981199" y="990600"/>
                  <a:ext cx="746222" cy="411714"/>
                </a:xfrm>
                <a:prstGeom prst="rect">
                  <a:avLst/>
                </a:prstGeom>
                <a:noFill/>
              </p:spPr>
              <p:txBody>
                <a:bodyPr wrap="square" rtlCol="0">
                  <a:spAutoFit/>
                </a:bodyPr>
                <a:lstStyle/>
                <a:p>
                  <a:pPr algn="ctr"/>
                  <a:r>
                    <a:rPr lang="en-US" sz="1600" b="1" dirty="0" err="1" smtClean="0"/>
                    <a:t>PRK</a:t>
                  </a:r>
                  <a:endParaRPr lang="en-US" sz="1600" b="1" dirty="0"/>
                </a:p>
              </p:txBody>
            </p:sp>
          </p:grpSp>
          <p:sp>
            <p:nvSpPr>
              <p:cNvPr id="361" name="TextBox 360"/>
              <p:cNvSpPr txBox="1"/>
              <p:nvPr/>
            </p:nvSpPr>
            <p:spPr>
              <a:xfrm>
                <a:off x="1118223" y="2358999"/>
                <a:ext cx="824600" cy="411713"/>
              </a:xfrm>
              <a:prstGeom prst="rect">
                <a:avLst/>
              </a:prstGeom>
              <a:noFill/>
            </p:spPr>
            <p:txBody>
              <a:bodyPr wrap="square" rtlCol="0">
                <a:spAutoFit/>
              </a:bodyPr>
              <a:lstStyle/>
              <a:p>
                <a:pPr algn="ctr"/>
                <a:r>
                  <a:rPr lang="en-US" sz="1600" dirty="0" smtClean="0"/>
                  <a:t>Ru5P</a:t>
                </a:r>
                <a:endParaRPr lang="en-US" sz="1600" dirty="0"/>
              </a:p>
            </p:txBody>
          </p:sp>
        </p:grpSp>
        <p:grpSp>
          <p:nvGrpSpPr>
            <p:cNvPr id="769" name="Group 768"/>
            <p:cNvGrpSpPr/>
            <p:nvPr/>
          </p:nvGrpSpPr>
          <p:grpSpPr>
            <a:xfrm>
              <a:off x="13716000" y="15282639"/>
              <a:ext cx="5767377" cy="3036138"/>
              <a:chOff x="13716000" y="15282639"/>
              <a:chExt cx="5767377" cy="3036138"/>
            </a:xfrm>
          </p:grpSpPr>
          <p:sp>
            <p:nvSpPr>
              <p:cNvPr id="358" name="Freeform 357"/>
              <p:cNvSpPr/>
              <p:nvPr/>
            </p:nvSpPr>
            <p:spPr>
              <a:xfrm>
                <a:off x="14197846" y="15282639"/>
                <a:ext cx="3287064" cy="2374904"/>
              </a:xfrm>
              <a:custGeom>
                <a:avLst/>
                <a:gdLst>
                  <a:gd name="connsiteX0" fmla="*/ 3997377 w 3997377"/>
                  <a:gd name="connsiteY0" fmla="*/ 2878112 h 2888106"/>
                  <a:gd name="connsiteX1" fmla="*/ 1419069 w 3997377"/>
                  <a:gd name="connsiteY1" fmla="*/ 2698230 h 2888106"/>
                  <a:gd name="connsiteX2" fmla="*/ 234846 w 3997377"/>
                  <a:gd name="connsiteY2" fmla="*/ 1738859 h 2888106"/>
                  <a:gd name="connsiteX3" fmla="*/ 9994 w 3997377"/>
                  <a:gd name="connsiteY3" fmla="*/ 0 h 2888106"/>
                </a:gdLst>
                <a:ahLst/>
                <a:cxnLst>
                  <a:cxn ang="0">
                    <a:pos x="connsiteX0" y="connsiteY0"/>
                  </a:cxn>
                  <a:cxn ang="0">
                    <a:pos x="connsiteX1" y="connsiteY1"/>
                  </a:cxn>
                  <a:cxn ang="0">
                    <a:pos x="connsiteX2" y="connsiteY2"/>
                  </a:cxn>
                  <a:cxn ang="0">
                    <a:pos x="connsiteX3" y="connsiteY3"/>
                  </a:cxn>
                </a:cxnLst>
                <a:rect l="l" t="t" r="r" b="b"/>
                <a:pathLst>
                  <a:path w="3997377" h="2888106">
                    <a:moveTo>
                      <a:pt x="3997377" y="2878112"/>
                    </a:moveTo>
                    <a:cubicBezTo>
                      <a:pt x="3021767" y="2883109"/>
                      <a:pt x="2046158" y="2888106"/>
                      <a:pt x="1419069" y="2698230"/>
                    </a:cubicBezTo>
                    <a:cubicBezTo>
                      <a:pt x="791980" y="2508354"/>
                      <a:pt x="469692" y="2188564"/>
                      <a:pt x="234846" y="1738859"/>
                    </a:cubicBezTo>
                    <a:cubicBezTo>
                      <a:pt x="0" y="1289154"/>
                      <a:pt x="4997" y="644577"/>
                      <a:pt x="9994"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764" name="Oval 763"/>
              <p:cNvSpPr/>
              <p:nvPr/>
            </p:nvSpPr>
            <p:spPr>
              <a:xfrm>
                <a:off x="14401800" y="16992600"/>
                <a:ext cx="838200" cy="838200"/>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5" name="Rounded Rectangle 764"/>
              <p:cNvSpPr/>
              <p:nvPr/>
            </p:nvSpPr>
            <p:spPr>
              <a:xfrm>
                <a:off x="16687800" y="17373600"/>
                <a:ext cx="533400" cy="838200"/>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6" name="Oval 765"/>
              <p:cNvSpPr/>
              <p:nvPr/>
            </p:nvSpPr>
            <p:spPr>
              <a:xfrm>
                <a:off x="15544800" y="17449800"/>
                <a:ext cx="838200" cy="381000"/>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7" name="Oval 766"/>
              <p:cNvSpPr/>
              <p:nvPr/>
            </p:nvSpPr>
            <p:spPr>
              <a:xfrm>
                <a:off x="13944600" y="16230600"/>
                <a:ext cx="609600" cy="457200"/>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8" name="Rounded Rectangle 767"/>
              <p:cNvSpPr/>
              <p:nvPr/>
            </p:nvSpPr>
            <p:spPr>
              <a:xfrm>
                <a:off x="13716000" y="15621000"/>
                <a:ext cx="990600" cy="304800"/>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4" name="Freeform 353"/>
              <p:cNvSpPr/>
              <p:nvPr/>
            </p:nvSpPr>
            <p:spPr>
              <a:xfrm>
                <a:off x="18224500" y="17082306"/>
                <a:ext cx="1035425" cy="554692"/>
              </a:xfrm>
              <a:custGeom>
                <a:avLst/>
                <a:gdLst>
                  <a:gd name="connsiteX0" fmla="*/ 1259174 w 1259174"/>
                  <a:gd name="connsiteY0" fmla="*/ 0 h 674558"/>
                  <a:gd name="connsiteX1" fmla="*/ 839449 w 1259174"/>
                  <a:gd name="connsiteY1" fmla="*/ 479685 h 674558"/>
                  <a:gd name="connsiteX2" fmla="*/ 0 w 1259174"/>
                  <a:gd name="connsiteY2" fmla="*/ 674558 h 674558"/>
                </a:gdLst>
                <a:ahLst/>
                <a:cxnLst>
                  <a:cxn ang="0">
                    <a:pos x="connsiteX0" y="connsiteY0"/>
                  </a:cxn>
                  <a:cxn ang="0">
                    <a:pos x="connsiteX1" y="connsiteY1"/>
                  </a:cxn>
                  <a:cxn ang="0">
                    <a:pos x="connsiteX2" y="connsiteY2"/>
                  </a:cxn>
                </a:cxnLst>
                <a:rect l="l" t="t" r="r" b="b"/>
                <a:pathLst>
                  <a:path w="1259174" h="674558">
                    <a:moveTo>
                      <a:pt x="1259174" y="0"/>
                    </a:moveTo>
                    <a:cubicBezTo>
                      <a:pt x="1154242" y="183629"/>
                      <a:pt x="1049311" y="367259"/>
                      <a:pt x="839449" y="479685"/>
                    </a:cubicBezTo>
                    <a:cubicBezTo>
                      <a:pt x="629587" y="592111"/>
                      <a:pt x="314793" y="633334"/>
                      <a:pt x="0" y="674558"/>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355" name="Freeform 354"/>
              <p:cNvSpPr/>
              <p:nvPr/>
            </p:nvSpPr>
            <p:spPr>
              <a:xfrm>
                <a:off x="18923001" y="17378142"/>
                <a:ext cx="152027" cy="567019"/>
              </a:xfrm>
              <a:custGeom>
                <a:avLst/>
                <a:gdLst>
                  <a:gd name="connsiteX0" fmla="*/ 154899 w 184879"/>
                  <a:gd name="connsiteY0" fmla="*/ 0 h 689548"/>
                  <a:gd name="connsiteX1" fmla="*/ 4997 w 184879"/>
                  <a:gd name="connsiteY1" fmla="*/ 314794 h 689548"/>
                  <a:gd name="connsiteX2" fmla="*/ 184879 w 184879"/>
                  <a:gd name="connsiteY2" fmla="*/ 689548 h 689548"/>
                </a:gdLst>
                <a:ahLst/>
                <a:cxnLst>
                  <a:cxn ang="0">
                    <a:pos x="connsiteX0" y="connsiteY0"/>
                  </a:cxn>
                  <a:cxn ang="0">
                    <a:pos x="connsiteX1" y="connsiteY1"/>
                  </a:cxn>
                  <a:cxn ang="0">
                    <a:pos x="connsiteX2" y="connsiteY2"/>
                  </a:cxn>
                </a:cxnLst>
                <a:rect l="l" t="t" r="r" b="b"/>
                <a:pathLst>
                  <a:path w="184879" h="689548">
                    <a:moveTo>
                      <a:pt x="154899" y="0"/>
                    </a:moveTo>
                    <a:cubicBezTo>
                      <a:pt x="77449" y="99934"/>
                      <a:pt x="0" y="199869"/>
                      <a:pt x="4997" y="314794"/>
                    </a:cubicBezTo>
                    <a:cubicBezTo>
                      <a:pt x="9994" y="429719"/>
                      <a:pt x="97436" y="559633"/>
                      <a:pt x="184879" y="689548"/>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356" name="TextBox 355"/>
              <p:cNvSpPr txBox="1"/>
              <p:nvPr/>
            </p:nvSpPr>
            <p:spPr>
              <a:xfrm>
                <a:off x="18794121" y="17980223"/>
                <a:ext cx="689256" cy="338554"/>
              </a:xfrm>
              <a:prstGeom prst="rect">
                <a:avLst/>
              </a:prstGeom>
              <a:noFill/>
            </p:spPr>
            <p:txBody>
              <a:bodyPr wrap="square" rtlCol="0">
                <a:spAutoFit/>
              </a:bodyPr>
              <a:lstStyle/>
              <a:p>
                <a:pPr algn="ctr"/>
                <a:r>
                  <a:rPr lang="en-US" sz="1600" dirty="0" smtClean="0"/>
                  <a:t>GAP</a:t>
                </a:r>
                <a:endParaRPr lang="en-US" sz="1600" dirty="0"/>
              </a:p>
            </p:txBody>
          </p:sp>
          <p:sp>
            <p:nvSpPr>
              <p:cNvPr id="357" name="TextBox 356"/>
              <p:cNvSpPr txBox="1"/>
              <p:nvPr/>
            </p:nvSpPr>
            <p:spPr>
              <a:xfrm>
                <a:off x="17483265" y="17446823"/>
                <a:ext cx="728538" cy="338554"/>
              </a:xfrm>
              <a:prstGeom prst="rect">
                <a:avLst/>
              </a:prstGeom>
              <a:noFill/>
            </p:spPr>
            <p:txBody>
              <a:bodyPr wrap="square" rtlCol="0">
                <a:spAutoFit/>
              </a:bodyPr>
              <a:lstStyle/>
              <a:p>
                <a:pPr algn="ctr"/>
                <a:r>
                  <a:rPr lang="en-US" sz="1600" dirty="0" smtClean="0"/>
                  <a:t>5 GAP</a:t>
                </a:r>
                <a:endParaRPr lang="en-US" sz="1600" dirty="0"/>
              </a:p>
            </p:txBody>
          </p:sp>
          <p:sp>
            <p:nvSpPr>
              <p:cNvPr id="359" name="TextBox 358"/>
              <p:cNvSpPr txBox="1"/>
              <p:nvPr/>
            </p:nvSpPr>
            <p:spPr>
              <a:xfrm>
                <a:off x="15316200" y="16535400"/>
                <a:ext cx="1734586" cy="338554"/>
              </a:xfrm>
              <a:prstGeom prst="rect">
                <a:avLst/>
              </a:prstGeom>
              <a:noFill/>
            </p:spPr>
            <p:txBody>
              <a:bodyPr wrap="square" rtlCol="0">
                <a:spAutoFit/>
              </a:bodyPr>
              <a:lstStyle/>
              <a:p>
                <a:pPr algn="ctr"/>
                <a:r>
                  <a:rPr lang="en-US" sz="1600" b="1" dirty="0" err="1" smtClean="0"/>
                  <a:t>RuBP</a:t>
                </a:r>
                <a:r>
                  <a:rPr lang="en-US" sz="1600" b="1" dirty="0" smtClean="0"/>
                  <a:t> REGENERATION</a:t>
                </a:r>
                <a:endParaRPr lang="en-US" sz="1600" b="1" dirty="0"/>
              </a:p>
            </p:txBody>
          </p:sp>
          <p:sp>
            <p:nvSpPr>
              <p:cNvPr id="344" name="TextBox 343"/>
              <p:cNvSpPr txBox="1"/>
              <p:nvPr/>
            </p:nvSpPr>
            <p:spPr>
              <a:xfrm>
                <a:off x="15392400" y="15295602"/>
                <a:ext cx="2971800" cy="584775"/>
              </a:xfrm>
              <a:prstGeom prst="rect">
                <a:avLst/>
              </a:prstGeom>
              <a:noFill/>
            </p:spPr>
            <p:txBody>
              <a:bodyPr wrap="square" rtlCol="0">
                <a:spAutoFit/>
              </a:bodyPr>
              <a:lstStyle/>
              <a:p>
                <a:pPr algn="ctr"/>
                <a:r>
                  <a:rPr lang="en-US" sz="3200" b="1" dirty="0" smtClean="0"/>
                  <a:t>CALVIN CYCLE</a:t>
                </a:r>
                <a:endParaRPr lang="en-US" sz="3200" b="1" dirty="0"/>
              </a:p>
            </p:txBody>
          </p:sp>
        </p:grpSp>
        <p:grpSp>
          <p:nvGrpSpPr>
            <p:cNvPr id="345" name="Group 53"/>
            <p:cNvGrpSpPr/>
            <p:nvPr/>
          </p:nvGrpSpPr>
          <p:grpSpPr>
            <a:xfrm>
              <a:off x="18973803" y="15317562"/>
              <a:ext cx="3701633" cy="1749653"/>
              <a:chOff x="7132141" y="2905592"/>
              <a:chExt cx="4501531" cy="2127743"/>
            </a:xfrm>
          </p:grpSpPr>
          <p:sp>
            <p:nvSpPr>
              <p:cNvPr id="349" name="Freeform 348"/>
              <p:cNvSpPr/>
              <p:nvPr/>
            </p:nvSpPr>
            <p:spPr>
              <a:xfrm flipH="1">
                <a:off x="9170801" y="3312027"/>
                <a:ext cx="752234" cy="569626"/>
              </a:xfrm>
              <a:custGeom>
                <a:avLst/>
                <a:gdLst>
                  <a:gd name="connsiteX0" fmla="*/ 0 w 709535"/>
                  <a:gd name="connsiteY0" fmla="*/ 0 h 569626"/>
                  <a:gd name="connsiteX1" fmla="*/ 689548 w 709535"/>
                  <a:gd name="connsiteY1" fmla="*/ 179882 h 569626"/>
                  <a:gd name="connsiteX2" fmla="*/ 119922 w 709535"/>
                  <a:gd name="connsiteY2" fmla="*/ 569626 h 569626"/>
                </a:gdLst>
                <a:ahLst/>
                <a:cxnLst>
                  <a:cxn ang="0">
                    <a:pos x="connsiteX0" y="connsiteY0"/>
                  </a:cxn>
                  <a:cxn ang="0">
                    <a:pos x="connsiteX1" y="connsiteY1"/>
                  </a:cxn>
                  <a:cxn ang="0">
                    <a:pos x="connsiteX2" y="connsiteY2"/>
                  </a:cxn>
                </a:cxnLst>
                <a:rect l="l" t="t" r="r" b="b"/>
                <a:pathLst>
                  <a:path w="709535" h="569626">
                    <a:moveTo>
                      <a:pt x="0" y="0"/>
                    </a:moveTo>
                    <a:cubicBezTo>
                      <a:pt x="334780" y="42472"/>
                      <a:pt x="669561" y="84944"/>
                      <a:pt x="689548" y="179882"/>
                    </a:cubicBezTo>
                    <a:cubicBezTo>
                      <a:pt x="709535" y="274820"/>
                      <a:pt x="414728" y="422223"/>
                      <a:pt x="119922" y="569626"/>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347" name="Freeform 346"/>
              <p:cNvSpPr/>
              <p:nvPr/>
            </p:nvSpPr>
            <p:spPr>
              <a:xfrm>
                <a:off x="7688136" y="2905592"/>
                <a:ext cx="372823" cy="1703764"/>
              </a:xfrm>
              <a:custGeom>
                <a:avLst/>
                <a:gdLst>
                  <a:gd name="connsiteX0" fmla="*/ 179882 w 284812"/>
                  <a:gd name="connsiteY0" fmla="*/ 0 h 1514006"/>
                  <a:gd name="connsiteX1" fmla="*/ 254832 w 284812"/>
                  <a:gd name="connsiteY1" fmla="*/ 689547 h 1514006"/>
                  <a:gd name="connsiteX2" fmla="*/ 0 w 284812"/>
                  <a:gd name="connsiteY2" fmla="*/ 1514006 h 1514006"/>
                </a:gdLst>
                <a:ahLst/>
                <a:cxnLst>
                  <a:cxn ang="0">
                    <a:pos x="connsiteX0" y="connsiteY0"/>
                  </a:cxn>
                  <a:cxn ang="0">
                    <a:pos x="connsiteX1" y="connsiteY1"/>
                  </a:cxn>
                  <a:cxn ang="0">
                    <a:pos x="connsiteX2" y="connsiteY2"/>
                  </a:cxn>
                </a:cxnLst>
                <a:rect l="l" t="t" r="r" b="b"/>
                <a:pathLst>
                  <a:path w="284812" h="1514006">
                    <a:moveTo>
                      <a:pt x="179882" y="0"/>
                    </a:moveTo>
                    <a:cubicBezTo>
                      <a:pt x="232347" y="218606"/>
                      <a:pt x="284812" y="437213"/>
                      <a:pt x="254832" y="689547"/>
                    </a:cubicBezTo>
                    <a:cubicBezTo>
                      <a:pt x="224852" y="941881"/>
                      <a:pt x="112426" y="1227943"/>
                      <a:pt x="0" y="1514006"/>
                    </a:cubicBezTo>
                  </a:path>
                </a:pathLst>
              </a:cu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nvGrpSpPr>
              <p:cNvPr id="346" name="Group 23"/>
              <p:cNvGrpSpPr/>
              <p:nvPr/>
            </p:nvGrpSpPr>
            <p:grpSpPr>
              <a:xfrm>
                <a:off x="7467600" y="3269105"/>
                <a:ext cx="1981200" cy="609600"/>
                <a:chOff x="6934200" y="3124200"/>
                <a:chExt cx="1981200" cy="609600"/>
              </a:xfrm>
            </p:grpSpPr>
            <p:sp>
              <p:nvSpPr>
                <p:cNvPr id="352" name="Oval 351"/>
                <p:cNvSpPr/>
                <p:nvPr/>
              </p:nvSpPr>
              <p:spPr>
                <a:xfrm>
                  <a:off x="6934200" y="3124200"/>
                  <a:ext cx="1981200" cy="609600"/>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53" name="TextBox 352"/>
                <p:cNvSpPr txBox="1"/>
                <p:nvPr/>
              </p:nvSpPr>
              <p:spPr>
                <a:xfrm>
                  <a:off x="7432734" y="3200399"/>
                  <a:ext cx="1093601" cy="411714"/>
                </a:xfrm>
                <a:prstGeom prst="rect">
                  <a:avLst/>
                </a:prstGeom>
                <a:noFill/>
              </p:spPr>
              <p:txBody>
                <a:bodyPr wrap="square" rtlCol="0">
                  <a:spAutoFit/>
                </a:bodyPr>
                <a:lstStyle/>
                <a:p>
                  <a:pPr algn="ctr"/>
                  <a:r>
                    <a:rPr lang="en-US" sz="1600" b="1" dirty="0" err="1" smtClean="0"/>
                    <a:t>GAPDH</a:t>
                  </a:r>
                  <a:endParaRPr lang="en-US" sz="1600" b="1" dirty="0"/>
                </a:p>
              </p:txBody>
            </p:sp>
          </p:grpSp>
          <p:sp>
            <p:nvSpPr>
              <p:cNvPr id="348" name="TextBox 347"/>
              <p:cNvSpPr txBox="1"/>
              <p:nvPr/>
            </p:nvSpPr>
            <p:spPr>
              <a:xfrm>
                <a:off x="7132141" y="4621622"/>
                <a:ext cx="1019330" cy="411713"/>
              </a:xfrm>
              <a:prstGeom prst="rect">
                <a:avLst/>
              </a:prstGeom>
              <a:noFill/>
            </p:spPr>
            <p:txBody>
              <a:bodyPr wrap="square" rtlCol="0">
                <a:spAutoFit/>
              </a:bodyPr>
              <a:lstStyle/>
              <a:p>
                <a:pPr algn="ctr"/>
                <a:r>
                  <a:rPr lang="en-US" sz="1600" dirty="0" smtClean="0"/>
                  <a:t>6 GAP</a:t>
                </a:r>
                <a:endParaRPr lang="en-US" sz="1600" dirty="0"/>
              </a:p>
            </p:txBody>
          </p:sp>
          <p:sp>
            <p:nvSpPr>
              <p:cNvPr id="350" name="Rectangle 349"/>
              <p:cNvSpPr/>
              <p:nvPr/>
            </p:nvSpPr>
            <p:spPr>
              <a:xfrm>
                <a:off x="9912127" y="3126695"/>
                <a:ext cx="1260804" cy="374286"/>
              </a:xfrm>
              <a:prstGeom prst="rect">
                <a:avLst/>
              </a:prstGeom>
            </p:spPr>
            <p:txBody>
              <a:bodyPr wrap="square">
                <a:spAutoFit/>
              </a:bodyPr>
              <a:lstStyle/>
              <a:p>
                <a:r>
                  <a:rPr lang="en-US" sz="1400" dirty="0" smtClean="0"/>
                  <a:t>6 </a:t>
                </a:r>
                <a:r>
                  <a:rPr lang="en-US" sz="1400" dirty="0" err="1" smtClean="0"/>
                  <a:t>NAPDH</a:t>
                </a:r>
                <a:endParaRPr lang="en-US" sz="1400" dirty="0"/>
              </a:p>
            </p:txBody>
          </p:sp>
          <p:sp>
            <p:nvSpPr>
              <p:cNvPr id="351" name="Rectangle 350"/>
              <p:cNvSpPr/>
              <p:nvPr/>
            </p:nvSpPr>
            <p:spPr>
              <a:xfrm>
                <a:off x="9912127" y="3771739"/>
                <a:ext cx="1721545" cy="374286"/>
              </a:xfrm>
              <a:prstGeom prst="rect">
                <a:avLst/>
              </a:prstGeom>
            </p:spPr>
            <p:txBody>
              <a:bodyPr wrap="square">
                <a:spAutoFit/>
              </a:bodyPr>
              <a:lstStyle/>
              <a:p>
                <a:r>
                  <a:rPr lang="en-US" sz="1400" dirty="0" smtClean="0"/>
                  <a:t>6 </a:t>
                </a:r>
                <a:r>
                  <a:rPr lang="en-US" sz="1400" dirty="0" err="1" smtClean="0"/>
                  <a:t>NADP</a:t>
                </a:r>
                <a:r>
                  <a:rPr lang="en-US" sz="1400" baseline="30000" dirty="0" smtClean="0"/>
                  <a:t>+</a:t>
                </a:r>
                <a:r>
                  <a:rPr lang="en-US" sz="1400" dirty="0" smtClean="0"/>
                  <a:t> + 6 P</a:t>
                </a:r>
                <a:r>
                  <a:rPr lang="en-US" sz="1400" baseline="-25000" dirty="0" smtClean="0"/>
                  <a:t>i</a:t>
                </a:r>
                <a:endParaRPr lang="en-US" sz="1400" baseline="-25000" dirty="0"/>
              </a:p>
            </p:txBody>
          </p:sp>
        </p:grpSp>
      </p:grpSp>
      <p:sp>
        <p:nvSpPr>
          <p:cNvPr id="384" name="Freeform 7"/>
          <p:cNvSpPr/>
          <p:nvPr/>
        </p:nvSpPr>
        <p:spPr>
          <a:xfrm>
            <a:off x="18321140"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85" name="Freeform 8"/>
          <p:cNvSpPr/>
          <p:nvPr/>
        </p:nvSpPr>
        <p:spPr>
          <a:xfrm>
            <a:off x="18205028"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86" name="Oval 5"/>
          <p:cNvSpPr/>
          <p:nvPr/>
        </p:nvSpPr>
        <p:spPr>
          <a:xfrm>
            <a:off x="18205028" y="9677401"/>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7" name="Freeform 15"/>
          <p:cNvSpPr/>
          <p:nvPr/>
        </p:nvSpPr>
        <p:spPr>
          <a:xfrm flipH="1" flipV="1">
            <a:off x="18204659"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88" name="Freeform 16"/>
          <p:cNvSpPr/>
          <p:nvPr/>
        </p:nvSpPr>
        <p:spPr>
          <a:xfrm flipH="1" flipV="1">
            <a:off x="18320970"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89" name="Oval 17"/>
          <p:cNvSpPr/>
          <p:nvPr/>
        </p:nvSpPr>
        <p:spPr>
          <a:xfrm flipH="1" flipV="1">
            <a:off x="18132992" y="10658135"/>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0" name="Freeform 7"/>
          <p:cNvSpPr/>
          <p:nvPr/>
        </p:nvSpPr>
        <p:spPr>
          <a:xfrm>
            <a:off x="18054440"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91" name="Freeform 8"/>
          <p:cNvSpPr/>
          <p:nvPr/>
        </p:nvSpPr>
        <p:spPr>
          <a:xfrm>
            <a:off x="17938328"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92" name="Oval 5"/>
          <p:cNvSpPr/>
          <p:nvPr/>
        </p:nvSpPr>
        <p:spPr>
          <a:xfrm>
            <a:off x="17938328" y="9677401"/>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3" name="Freeform 15"/>
          <p:cNvSpPr/>
          <p:nvPr/>
        </p:nvSpPr>
        <p:spPr>
          <a:xfrm flipH="1" flipV="1">
            <a:off x="17937959"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94" name="Freeform 16"/>
          <p:cNvSpPr/>
          <p:nvPr/>
        </p:nvSpPr>
        <p:spPr>
          <a:xfrm flipH="1" flipV="1">
            <a:off x="18054270"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95" name="Oval 17"/>
          <p:cNvSpPr/>
          <p:nvPr/>
        </p:nvSpPr>
        <p:spPr>
          <a:xfrm flipH="1" flipV="1">
            <a:off x="17866292" y="10658135"/>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6" name="Freeform 7"/>
          <p:cNvSpPr/>
          <p:nvPr/>
        </p:nvSpPr>
        <p:spPr>
          <a:xfrm>
            <a:off x="17790348"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97" name="Freeform 8"/>
          <p:cNvSpPr/>
          <p:nvPr/>
        </p:nvSpPr>
        <p:spPr>
          <a:xfrm>
            <a:off x="17674237"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98" name="Oval 5"/>
          <p:cNvSpPr/>
          <p:nvPr/>
        </p:nvSpPr>
        <p:spPr>
          <a:xfrm>
            <a:off x="17674237" y="9677401"/>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9" name="Freeform 15"/>
          <p:cNvSpPr/>
          <p:nvPr/>
        </p:nvSpPr>
        <p:spPr>
          <a:xfrm flipH="1" flipV="1">
            <a:off x="17673867"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0" name="Freeform 16"/>
          <p:cNvSpPr/>
          <p:nvPr/>
        </p:nvSpPr>
        <p:spPr>
          <a:xfrm flipH="1" flipV="1">
            <a:off x="17790178"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1" name="Oval 17"/>
          <p:cNvSpPr/>
          <p:nvPr/>
        </p:nvSpPr>
        <p:spPr>
          <a:xfrm flipH="1" flipV="1">
            <a:off x="17602200" y="10658135"/>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2" name="Freeform 7"/>
          <p:cNvSpPr/>
          <p:nvPr/>
        </p:nvSpPr>
        <p:spPr>
          <a:xfrm>
            <a:off x="17523648"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3" name="Freeform 8"/>
          <p:cNvSpPr/>
          <p:nvPr/>
        </p:nvSpPr>
        <p:spPr>
          <a:xfrm>
            <a:off x="17407537"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4" name="Oval 5"/>
          <p:cNvSpPr/>
          <p:nvPr/>
        </p:nvSpPr>
        <p:spPr>
          <a:xfrm>
            <a:off x="17407537" y="9677401"/>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5" name="Freeform 15"/>
          <p:cNvSpPr/>
          <p:nvPr/>
        </p:nvSpPr>
        <p:spPr>
          <a:xfrm flipH="1" flipV="1">
            <a:off x="17407167"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6" name="Freeform 16"/>
          <p:cNvSpPr/>
          <p:nvPr/>
        </p:nvSpPr>
        <p:spPr>
          <a:xfrm flipH="1" flipV="1">
            <a:off x="17523478"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7" name="Oval 17"/>
          <p:cNvSpPr/>
          <p:nvPr/>
        </p:nvSpPr>
        <p:spPr>
          <a:xfrm flipH="1" flipV="1">
            <a:off x="17335500" y="10658135"/>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8" name="Freeform 7"/>
          <p:cNvSpPr/>
          <p:nvPr/>
        </p:nvSpPr>
        <p:spPr>
          <a:xfrm>
            <a:off x="17256948"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9" name="Freeform 8"/>
          <p:cNvSpPr/>
          <p:nvPr/>
        </p:nvSpPr>
        <p:spPr>
          <a:xfrm>
            <a:off x="17140837"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10" name="Oval 5"/>
          <p:cNvSpPr/>
          <p:nvPr/>
        </p:nvSpPr>
        <p:spPr>
          <a:xfrm>
            <a:off x="17140837" y="9677401"/>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1" name="Freeform 15"/>
          <p:cNvSpPr/>
          <p:nvPr/>
        </p:nvSpPr>
        <p:spPr>
          <a:xfrm flipH="1" flipV="1">
            <a:off x="17140467"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12" name="Freeform 16"/>
          <p:cNvSpPr/>
          <p:nvPr/>
        </p:nvSpPr>
        <p:spPr>
          <a:xfrm flipH="1" flipV="1">
            <a:off x="17256778"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13" name="Oval 17"/>
          <p:cNvSpPr/>
          <p:nvPr/>
        </p:nvSpPr>
        <p:spPr>
          <a:xfrm flipH="1" flipV="1">
            <a:off x="17068800" y="10658135"/>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4" name="Freeform 7"/>
          <p:cNvSpPr/>
          <p:nvPr/>
        </p:nvSpPr>
        <p:spPr>
          <a:xfrm>
            <a:off x="16987640"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15" name="Freeform 8"/>
          <p:cNvSpPr/>
          <p:nvPr/>
        </p:nvSpPr>
        <p:spPr>
          <a:xfrm>
            <a:off x="16871528"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16" name="Oval 5"/>
          <p:cNvSpPr/>
          <p:nvPr/>
        </p:nvSpPr>
        <p:spPr>
          <a:xfrm>
            <a:off x="16871528" y="9677401"/>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7" name="Freeform 15"/>
          <p:cNvSpPr/>
          <p:nvPr/>
        </p:nvSpPr>
        <p:spPr>
          <a:xfrm flipH="1" flipV="1">
            <a:off x="16871159"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18" name="Freeform 16"/>
          <p:cNvSpPr/>
          <p:nvPr/>
        </p:nvSpPr>
        <p:spPr>
          <a:xfrm flipH="1" flipV="1">
            <a:off x="16987470"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19" name="Oval 17"/>
          <p:cNvSpPr/>
          <p:nvPr/>
        </p:nvSpPr>
        <p:spPr>
          <a:xfrm flipH="1" flipV="1">
            <a:off x="16799492" y="10658135"/>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0" name="Freeform 7"/>
          <p:cNvSpPr/>
          <p:nvPr/>
        </p:nvSpPr>
        <p:spPr>
          <a:xfrm>
            <a:off x="16723548" y="9854120"/>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21" name="Freeform 8"/>
          <p:cNvSpPr/>
          <p:nvPr/>
        </p:nvSpPr>
        <p:spPr>
          <a:xfrm>
            <a:off x="16607437" y="9854120"/>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22" name="Oval 5"/>
          <p:cNvSpPr/>
          <p:nvPr/>
        </p:nvSpPr>
        <p:spPr>
          <a:xfrm>
            <a:off x="16607437" y="9670154"/>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3" name="Freeform 15"/>
          <p:cNvSpPr/>
          <p:nvPr/>
        </p:nvSpPr>
        <p:spPr>
          <a:xfrm flipH="1" flipV="1">
            <a:off x="16607067" y="10313535"/>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24" name="Freeform 16"/>
          <p:cNvSpPr/>
          <p:nvPr/>
        </p:nvSpPr>
        <p:spPr>
          <a:xfrm flipH="1" flipV="1">
            <a:off x="16723378" y="10313535"/>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25" name="Oval 17"/>
          <p:cNvSpPr/>
          <p:nvPr/>
        </p:nvSpPr>
        <p:spPr>
          <a:xfrm flipH="1" flipV="1">
            <a:off x="16535400" y="10650888"/>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6" name="Freeform 7"/>
          <p:cNvSpPr/>
          <p:nvPr/>
        </p:nvSpPr>
        <p:spPr>
          <a:xfrm>
            <a:off x="16454240" y="9854120"/>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27" name="Freeform 8"/>
          <p:cNvSpPr/>
          <p:nvPr/>
        </p:nvSpPr>
        <p:spPr>
          <a:xfrm>
            <a:off x="16338128" y="9854120"/>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28" name="Oval 5"/>
          <p:cNvSpPr/>
          <p:nvPr/>
        </p:nvSpPr>
        <p:spPr>
          <a:xfrm>
            <a:off x="16338128" y="9670154"/>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9" name="Freeform 15"/>
          <p:cNvSpPr/>
          <p:nvPr/>
        </p:nvSpPr>
        <p:spPr>
          <a:xfrm flipH="1" flipV="1">
            <a:off x="16337759" y="10313535"/>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30" name="Freeform 16"/>
          <p:cNvSpPr/>
          <p:nvPr/>
        </p:nvSpPr>
        <p:spPr>
          <a:xfrm flipH="1" flipV="1">
            <a:off x="16454070" y="10313535"/>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31" name="Oval 17"/>
          <p:cNvSpPr/>
          <p:nvPr/>
        </p:nvSpPr>
        <p:spPr>
          <a:xfrm flipH="1" flipV="1">
            <a:off x="16266092" y="10650888"/>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2" name="Freeform 7"/>
          <p:cNvSpPr/>
          <p:nvPr/>
        </p:nvSpPr>
        <p:spPr>
          <a:xfrm>
            <a:off x="16190148"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33" name="Freeform 8"/>
          <p:cNvSpPr/>
          <p:nvPr/>
        </p:nvSpPr>
        <p:spPr>
          <a:xfrm>
            <a:off x="16074037"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34" name="Oval 5"/>
          <p:cNvSpPr/>
          <p:nvPr/>
        </p:nvSpPr>
        <p:spPr>
          <a:xfrm>
            <a:off x="16074037" y="9677401"/>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5" name="Freeform 15"/>
          <p:cNvSpPr/>
          <p:nvPr/>
        </p:nvSpPr>
        <p:spPr>
          <a:xfrm flipH="1" flipV="1">
            <a:off x="16073667"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36" name="Freeform 16"/>
          <p:cNvSpPr/>
          <p:nvPr/>
        </p:nvSpPr>
        <p:spPr>
          <a:xfrm flipH="1" flipV="1">
            <a:off x="16189978"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37" name="Oval 17"/>
          <p:cNvSpPr/>
          <p:nvPr/>
        </p:nvSpPr>
        <p:spPr>
          <a:xfrm flipH="1" flipV="1">
            <a:off x="16002000" y="10658135"/>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8" name="Freeform 7"/>
          <p:cNvSpPr/>
          <p:nvPr/>
        </p:nvSpPr>
        <p:spPr>
          <a:xfrm>
            <a:off x="15923448"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39" name="Freeform 8"/>
          <p:cNvSpPr/>
          <p:nvPr/>
        </p:nvSpPr>
        <p:spPr>
          <a:xfrm>
            <a:off x="15807337" y="9861367"/>
            <a:ext cx="98518" cy="398092"/>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40" name="Oval 5"/>
          <p:cNvSpPr/>
          <p:nvPr/>
        </p:nvSpPr>
        <p:spPr>
          <a:xfrm>
            <a:off x="15807337" y="9677401"/>
            <a:ext cx="286172" cy="245289"/>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41" name="Freeform 15"/>
          <p:cNvSpPr/>
          <p:nvPr/>
        </p:nvSpPr>
        <p:spPr>
          <a:xfrm flipH="1" flipV="1">
            <a:off x="15806967"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42" name="Freeform 16"/>
          <p:cNvSpPr/>
          <p:nvPr/>
        </p:nvSpPr>
        <p:spPr>
          <a:xfrm flipH="1" flipV="1">
            <a:off x="15923278" y="10320782"/>
            <a:ext cx="98688" cy="398780"/>
          </a:xfrm>
          <a:custGeom>
            <a:avLst/>
            <a:gdLst>
              <a:gd name="connsiteX0" fmla="*/ 52465 w 104931"/>
              <a:gd name="connsiteY0" fmla="*/ 0 h 494675"/>
              <a:gd name="connsiteX1" fmla="*/ 97436 w 104931"/>
              <a:gd name="connsiteY1" fmla="*/ 164892 h 494675"/>
              <a:gd name="connsiteX2" fmla="*/ 7495 w 104931"/>
              <a:gd name="connsiteY2" fmla="*/ 329784 h 494675"/>
              <a:gd name="connsiteX3" fmla="*/ 52465 w 104931"/>
              <a:gd name="connsiteY3" fmla="*/ 494675 h 494675"/>
              <a:gd name="connsiteX4" fmla="*/ 52465 w 104931"/>
              <a:gd name="connsiteY4" fmla="*/ 494675 h 49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31" h="494675">
                <a:moveTo>
                  <a:pt x="52465" y="0"/>
                </a:moveTo>
                <a:cubicBezTo>
                  <a:pt x="78698" y="54964"/>
                  <a:pt x="104931" y="109928"/>
                  <a:pt x="97436" y="164892"/>
                </a:cubicBezTo>
                <a:cubicBezTo>
                  <a:pt x="89941" y="219856"/>
                  <a:pt x="14990" y="274820"/>
                  <a:pt x="7495" y="329784"/>
                </a:cubicBezTo>
                <a:cubicBezTo>
                  <a:pt x="0" y="384748"/>
                  <a:pt x="52465" y="494675"/>
                  <a:pt x="52465" y="494675"/>
                </a:cubicBezTo>
                <a:lnTo>
                  <a:pt x="52465" y="494675"/>
                </a:lnTo>
              </a:path>
            </a:pathLst>
          </a:custGeom>
          <a:ln w="44450">
            <a:solidFill>
              <a:srgbClr val="385D8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43" name="Oval 17"/>
          <p:cNvSpPr/>
          <p:nvPr/>
        </p:nvSpPr>
        <p:spPr>
          <a:xfrm flipH="1" flipV="1">
            <a:off x="15735300" y="10658135"/>
            <a:ext cx="286666" cy="245713"/>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47" name="TextBox 446"/>
          <p:cNvSpPr txBox="1"/>
          <p:nvPr/>
        </p:nvSpPr>
        <p:spPr>
          <a:xfrm>
            <a:off x="27381200" y="23632180"/>
            <a:ext cx="3251200" cy="523220"/>
          </a:xfrm>
          <a:prstGeom prst="rect">
            <a:avLst/>
          </a:prstGeom>
          <a:noFill/>
        </p:spPr>
        <p:txBody>
          <a:bodyPr wrap="square" rtlCol="0">
            <a:spAutoFit/>
          </a:bodyPr>
          <a:lstStyle/>
          <a:p>
            <a:pPr algn="ctr"/>
            <a:r>
              <a:rPr lang="en-US" sz="2800" b="1" dirty="0" smtClean="0"/>
              <a:t>Chloroplast </a:t>
            </a:r>
            <a:r>
              <a:rPr lang="en-US" sz="2800" b="1" dirty="0" err="1" smtClean="0"/>
              <a:t>Stroma</a:t>
            </a:r>
            <a:endParaRPr lang="en-US" sz="2800" b="1" dirty="0"/>
          </a:p>
        </p:txBody>
      </p:sp>
      <p:sp>
        <p:nvSpPr>
          <p:cNvPr id="711" name="TextBox 710"/>
          <p:cNvSpPr txBox="1"/>
          <p:nvPr/>
        </p:nvSpPr>
        <p:spPr>
          <a:xfrm>
            <a:off x="28536900" y="7978914"/>
            <a:ext cx="5067300" cy="707886"/>
          </a:xfrm>
          <a:prstGeom prst="rect">
            <a:avLst/>
          </a:prstGeom>
          <a:noFill/>
        </p:spPr>
        <p:txBody>
          <a:bodyPr wrap="square" rtlCol="0">
            <a:spAutoFit/>
          </a:bodyPr>
          <a:lstStyle/>
          <a:p>
            <a:pPr algn="ctr"/>
            <a:r>
              <a:rPr lang="en-US" sz="4000" b="1" dirty="0" smtClean="0"/>
              <a:t>CHLOROPLAST</a:t>
            </a:r>
            <a:endParaRPr lang="en-US" sz="4000" b="1" dirty="0"/>
          </a:p>
        </p:txBody>
      </p:sp>
      <p:sp>
        <p:nvSpPr>
          <p:cNvPr id="714" name="TextBox 713"/>
          <p:cNvSpPr txBox="1"/>
          <p:nvPr/>
        </p:nvSpPr>
        <p:spPr>
          <a:xfrm>
            <a:off x="43294300" y="7978914"/>
            <a:ext cx="5778500" cy="707886"/>
          </a:xfrm>
          <a:prstGeom prst="rect">
            <a:avLst/>
          </a:prstGeom>
          <a:noFill/>
        </p:spPr>
        <p:txBody>
          <a:bodyPr wrap="square" rtlCol="0">
            <a:spAutoFit/>
          </a:bodyPr>
          <a:lstStyle/>
          <a:p>
            <a:pPr algn="ctr"/>
            <a:r>
              <a:rPr lang="en-US" sz="4000" b="1" dirty="0" smtClean="0"/>
              <a:t>DEVELOPING SEED</a:t>
            </a:r>
            <a:endParaRPr lang="en-US" sz="4000" b="1" dirty="0"/>
          </a:p>
        </p:txBody>
      </p:sp>
      <p:sp>
        <p:nvSpPr>
          <p:cNvPr id="717" name="Rectangle 716"/>
          <p:cNvSpPr/>
          <p:nvPr/>
        </p:nvSpPr>
        <p:spPr>
          <a:xfrm>
            <a:off x="13868400" y="7086600"/>
            <a:ext cx="36360100" cy="17754600"/>
          </a:xfrm>
          <a:prstGeom prst="rect">
            <a:avLst/>
          </a:prstGeom>
          <a:noFill/>
          <a:ln w="1905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3" name="Group 772"/>
          <p:cNvGrpSpPr/>
          <p:nvPr/>
        </p:nvGrpSpPr>
        <p:grpSpPr>
          <a:xfrm>
            <a:off x="32537400" y="19507200"/>
            <a:ext cx="16205201" cy="4148554"/>
            <a:chOff x="27725913" y="9976246"/>
            <a:chExt cx="13890172" cy="4148554"/>
          </a:xfrm>
        </p:grpSpPr>
        <p:sp>
          <p:nvSpPr>
            <p:cNvPr id="721" name="TextBox 720"/>
            <p:cNvSpPr txBox="1"/>
            <p:nvPr/>
          </p:nvSpPr>
          <p:spPr>
            <a:xfrm>
              <a:off x="27878312" y="13255823"/>
              <a:ext cx="1600200" cy="338554"/>
            </a:xfrm>
            <a:prstGeom prst="rect">
              <a:avLst/>
            </a:prstGeom>
            <a:noFill/>
          </p:spPr>
          <p:txBody>
            <a:bodyPr wrap="square" rtlCol="0">
              <a:spAutoFit/>
            </a:bodyPr>
            <a:lstStyle/>
            <a:p>
              <a:pPr algn="ctr"/>
              <a:r>
                <a:rPr lang="en-US" sz="1600" dirty="0" err="1" smtClean="0"/>
                <a:t>Triose</a:t>
              </a:r>
              <a:r>
                <a:rPr lang="en-US" sz="1600" dirty="0" smtClean="0"/>
                <a:t> Phosphates</a:t>
              </a:r>
              <a:endParaRPr lang="en-US" sz="1600" dirty="0"/>
            </a:p>
          </p:txBody>
        </p:sp>
        <p:sp>
          <p:nvSpPr>
            <p:cNvPr id="722" name="TextBox 721"/>
            <p:cNvSpPr txBox="1"/>
            <p:nvPr/>
          </p:nvSpPr>
          <p:spPr>
            <a:xfrm>
              <a:off x="31644769" y="13252846"/>
              <a:ext cx="1600200" cy="338554"/>
            </a:xfrm>
            <a:prstGeom prst="rect">
              <a:avLst/>
            </a:prstGeom>
            <a:noFill/>
          </p:spPr>
          <p:txBody>
            <a:bodyPr wrap="square" rtlCol="0">
              <a:spAutoFit/>
            </a:bodyPr>
            <a:lstStyle/>
            <a:p>
              <a:pPr algn="ctr"/>
              <a:r>
                <a:rPr lang="en-US" sz="1600" dirty="0" err="1" smtClean="0"/>
                <a:t>Triose</a:t>
              </a:r>
              <a:r>
                <a:rPr lang="en-US" sz="1600" dirty="0" smtClean="0"/>
                <a:t> Phosphates</a:t>
              </a:r>
              <a:endParaRPr lang="en-US" sz="1600" dirty="0"/>
            </a:p>
          </p:txBody>
        </p:sp>
        <p:sp>
          <p:nvSpPr>
            <p:cNvPr id="723" name="TextBox 722"/>
            <p:cNvSpPr txBox="1"/>
            <p:nvPr/>
          </p:nvSpPr>
          <p:spPr>
            <a:xfrm>
              <a:off x="37338000" y="13526869"/>
              <a:ext cx="1828800" cy="338554"/>
            </a:xfrm>
            <a:prstGeom prst="rect">
              <a:avLst/>
            </a:prstGeom>
            <a:noFill/>
          </p:spPr>
          <p:txBody>
            <a:bodyPr wrap="square" rtlCol="0">
              <a:spAutoFit/>
            </a:bodyPr>
            <a:lstStyle/>
            <a:p>
              <a:pPr algn="ctr"/>
              <a:r>
                <a:rPr lang="en-US" sz="1600" dirty="0" smtClean="0"/>
                <a:t>Glucose-6-Phosphate</a:t>
              </a:r>
              <a:endParaRPr lang="en-US" sz="1600" dirty="0"/>
            </a:p>
          </p:txBody>
        </p:sp>
        <p:cxnSp>
          <p:nvCxnSpPr>
            <p:cNvPr id="724" name="Straight Arrow Connector 723"/>
            <p:cNvCxnSpPr/>
            <p:nvPr/>
          </p:nvCxnSpPr>
          <p:spPr>
            <a:xfrm>
              <a:off x="33277626" y="13408223"/>
              <a:ext cx="576943"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26" name="Straight Arrow Connector 725"/>
            <p:cNvCxnSpPr/>
            <p:nvPr/>
          </p:nvCxnSpPr>
          <p:spPr>
            <a:xfrm>
              <a:off x="33930769" y="13408223"/>
              <a:ext cx="533400"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27" name="Straight Arrow Connector 726"/>
            <p:cNvCxnSpPr/>
            <p:nvPr/>
          </p:nvCxnSpPr>
          <p:spPr>
            <a:xfrm>
              <a:off x="34540369" y="13408223"/>
              <a:ext cx="533400"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28" name="Straight Arrow Connector 727"/>
            <p:cNvCxnSpPr/>
            <p:nvPr/>
          </p:nvCxnSpPr>
          <p:spPr>
            <a:xfrm>
              <a:off x="35149969" y="13408223"/>
              <a:ext cx="533400"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29" name="Straight Arrow Connector 728"/>
            <p:cNvCxnSpPr/>
            <p:nvPr/>
          </p:nvCxnSpPr>
          <p:spPr>
            <a:xfrm>
              <a:off x="35759569" y="13408223"/>
              <a:ext cx="533400"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30" name="Straight Arrow Connector 729"/>
            <p:cNvCxnSpPr/>
            <p:nvPr/>
          </p:nvCxnSpPr>
          <p:spPr>
            <a:xfrm>
              <a:off x="36369168" y="13408223"/>
              <a:ext cx="892628" cy="1524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31" name="TextBox 730"/>
            <p:cNvSpPr txBox="1"/>
            <p:nvPr/>
          </p:nvSpPr>
          <p:spPr>
            <a:xfrm>
              <a:off x="37337997" y="12338446"/>
              <a:ext cx="1828800" cy="338554"/>
            </a:xfrm>
            <a:prstGeom prst="rect">
              <a:avLst/>
            </a:prstGeom>
            <a:noFill/>
          </p:spPr>
          <p:txBody>
            <a:bodyPr wrap="square" rtlCol="0">
              <a:spAutoFit/>
            </a:bodyPr>
            <a:lstStyle/>
            <a:p>
              <a:pPr algn="ctr"/>
              <a:r>
                <a:rPr lang="en-US" sz="1600" dirty="0" smtClean="0"/>
                <a:t>Fructose-6-Phosphate</a:t>
              </a:r>
              <a:endParaRPr lang="en-US" sz="1600" dirty="0"/>
            </a:p>
          </p:txBody>
        </p:sp>
        <p:cxnSp>
          <p:nvCxnSpPr>
            <p:cNvPr id="732" name="Straight Arrow Connector 731"/>
            <p:cNvCxnSpPr/>
            <p:nvPr/>
          </p:nvCxnSpPr>
          <p:spPr>
            <a:xfrm>
              <a:off x="38176197" y="11353800"/>
              <a:ext cx="0" cy="987623"/>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735" name="Straight Arrow Connector 734"/>
            <p:cNvCxnSpPr/>
            <p:nvPr/>
          </p:nvCxnSpPr>
          <p:spPr>
            <a:xfrm flipV="1">
              <a:off x="38176197" y="10204846"/>
              <a:ext cx="0" cy="841177"/>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38" name="Straight Arrow Connector 737"/>
            <p:cNvCxnSpPr/>
            <p:nvPr/>
          </p:nvCxnSpPr>
          <p:spPr>
            <a:xfrm>
              <a:off x="38176197" y="12722423"/>
              <a:ext cx="0" cy="838200"/>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739" name="TextBox 738"/>
            <p:cNvSpPr txBox="1"/>
            <p:nvPr/>
          </p:nvSpPr>
          <p:spPr>
            <a:xfrm>
              <a:off x="37414197" y="9976246"/>
              <a:ext cx="1524000" cy="338554"/>
            </a:xfrm>
            <a:prstGeom prst="rect">
              <a:avLst/>
            </a:prstGeom>
            <a:noFill/>
          </p:spPr>
          <p:txBody>
            <a:bodyPr wrap="square" rtlCol="0">
              <a:spAutoFit/>
            </a:bodyPr>
            <a:lstStyle/>
            <a:p>
              <a:pPr algn="ctr"/>
              <a:r>
                <a:rPr lang="en-US" sz="1600" dirty="0" smtClean="0"/>
                <a:t>Sucrose</a:t>
              </a:r>
              <a:endParaRPr lang="en-US" sz="1600" dirty="0"/>
            </a:p>
          </p:txBody>
        </p:sp>
        <p:sp>
          <p:nvSpPr>
            <p:cNvPr id="742" name="TextBox 741"/>
            <p:cNvSpPr txBox="1"/>
            <p:nvPr/>
          </p:nvSpPr>
          <p:spPr>
            <a:xfrm>
              <a:off x="37337997" y="11043046"/>
              <a:ext cx="1828800" cy="338554"/>
            </a:xfrm>
            <a:prstGeom prst="rect">
              <a:avLst/>
            </a:prstGeom>
            <a:noFill/>
          </p:spPr>
          <p:txBody>
            <a:bodyPr wrap="square" rtlCol="0">
              <a:spAutoFit/>
            </a:bodyPr>
            <a:lstStyle/>
            <a:p>
              <a:pPr algn="ctr"/>
              <a:r>
                <a:rPr lang="en-US" sz="1600" dirty="0" smtClean="0"/>
                <a:t>Sucrose 6-Phosphate</a:t>
              </a:r>
              <a:endParaRPr lang="en-US" sz="1600" dirty="0"/>
            </a:p>
          </p:txBody>
        </p:sp>
        <p:grpSp>
          <p:nvGrpSpPr>
            <p:cNvPr id="755" name="Group 754"/>
            <p:cNvGrpSpPr/>
            <p:nvPr/>
          </p:nvGrpSpPr>
          <p:grpSpPr>
            <a:xfrm>
              <a:off x="39286542" y="10207823"/>
              <a:ext cx="2329543" cy="990600"/>
              <a:chOff x="39286542" y="10207823"/>
              <a:chExt cx="2329543" cy="990600"/>
            </a:xfrm>
          </p:grpSpPr>
          <p:sp>
            <p:nvSpPr>
              <p:cNvPr id="740" name="Freeform 739"/>
              <p:cNvSpPr/>
              <p:nvPr/>
            </p:nvSpPr>
            <p:spPr>
              <a:xfrm>
                <a:off x="39286542" y="10360223"/>
                <a:ext cx="1215616" cy="228600"/>
              </a:xfrm>
              <a:custGeom>
                <a:avLst/>
                <a:gdLst>
                  <a:gd name="connsiteX0" fmla="*/ 0 w 1215615"/>
                  <a:gd name="connsiteY0" fmla="*/ 254598 h 254598"/>
                  <a:gd name="connsiteX1" fmla="*/ 311972 w 1215615"/>
                  <a:gd name="connsiteY1" fmla="*/ 39445 h 254598"/>
                  <a:gd name="connsiteX2" fmla="*/ 1215615 w 1215615"/>
                  <a:gd name="connsiteY2" fmla="*/ 17930 h 254598"/>
                </a:gdLst>
                <a:ahLst/>
                <a:cxnLst>
                  <a:cxn ang="0">
                    <a:pos x="connsiteX0" y="connsiteY0"/>
                  </a:cxn>
                  <a:cxn ang="0">
                    <a:pos x="connsiteX1" y="connsiteY1"/>
                  </a:cxn>
                  <a:cxn ang="0">
                    <a:pos x="connsiteX2" y="connsiteY2"/>
                  </a:cxn>
                </a:cxnLst>
                <a:rect l="l" t="t" r="r" b="b"/>
                <a:pathLst>
                  <a:path w="1215615" h="254598">
                    <a:moveTo>
                      <a:pt x="0" y="254598"/>
                    </a:moveTo>
                    <a:cubicBezTo>
                      <a:pt x="54685" y="166744"/>
                      <a:pt x="109370" y="78890"/>
                      <a:pt x="311972" y="39445"/>
                    </a:cubicBezTo>
                    <a:cubicBezTo>
                      <a:pt x="514575" y="0"/>
                      <a:pt x="865095" y="8965"/>
                      <a:pt x="1215615" y="17930"/>
                    </a:cubicBezTo>
                  </a:path>
                </a:pathLst>
              </a:custGeom>
              <a:ln w="254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1" name="TextBox 740"/>
              <p:cNvSpPr txBox="1"/>
              <p:nvPr/>
            </p:nvSpPr>
            <p:spPr>
              <a:xfrm>
                <a:off x="40396885" y="10207823"/>
                <a:ext cx="1219200" cy="307777"/>
              </a:xfrm>
              <a:prstGeom prst="rect">
                <a:avLst/>
              </a:prstGeom>
              <a:noFill/>
            </p:spPr>
            <p:txBody>
              <a:bodyPr wrap="square" rtlCol="0">
                <a:spAutoFit/>
              </a:bodyPr>
              <a:lstStyle/>
              <a:p>
                <a:pPr algn="ctr"/>
                <a:r>
                  <a:rPr lang="en-US" sz="1400" dirty="0" err="1" smtClean="0"/>
                  <a:t>UDP</a:t>
                </a:r>
                <a:r>
                  <a:rPr lang="en-US" sz="1400" dirty="0" smtClean="0"/>
                  <a:t>-Glucose</a:t>
                </a:r>
                <a:endParaRPr lang="en-US" sz="1400" dirty="0"/>
              </a:p>
            </p:txBody>
          </p:sp>
          <p:sp>
            <p:nvSpPr>
              <p:cNvPr id="743" name="Freeform 742"/>
              <p:cNvSpPr/>
              <p:nvPr/>
            </p:nvSpPr>
            <p:spPr>
              <a:xfrm flipV="1">
                <a:off x="39395397" y="10817423"/>
                <a:ext cx="1215615" cy="228600"/>
              </a:xfrm>
              <a:custGeom>
                <a:avLst/>
                <a:gdLst>
                  <a:gd name="connsiteX0" fmla="*/ 0 w 1215615"/>
                  <a:gd name="connsiteY0" fmla="*/ 254598 h 254598"/>
                  <a:gd name="connsiteX1" fmla="*/ 311972 w 1215615"/>
                  <a:gd name="connsiteY1" fmla="*/ 39445 h 254598"/>
                  <a:gd name="connsiteX2" fmla="*/ 1215615 w 1215615"/>
                  <a:gd name="connsiteY2" fmla="*/ 17930 h 254598"/>
                </a:gdLst>
                <a:ahLst/>
                <a:cxnLst>
                  <a:cxn ang="0">
                    <a:pos x="connsiteX0" y="connsiteY0"/>
                  </a:cxn>
                  <a:cxn ang="0">
                    <a:pos x="connsiteX1" y="connsiteY1"/>
                  </a:cxn>
                  <a:cxn ang="0">
                    <a:pos x="connsiteX2" y="connsiteY2"/>
                  </a:cxn>
                </a:cxnLst>
                <a:rect l="l" t="t" r="r" b="b"/>
                <a:pathLst>
                  <a:path w="1215615" h="254598">
                    <a:moveTo>
                      <a:pt x="0" y="254598"/>
                    </a:moveTo>
                    <a:cubicBezTo>
                      <a:pt x="54685" y="166744"/>
                      <a:pt x="109370" y="78890"/>
                      <a:pt x="311972" y="39445"/>
                    </a:cubicBezTo>
                    <a:cubicBezTo>
                      <a:pt x="514575" y="0"/>
                      <a:pt x="865095" y="8965"/>
                      <a:pt x="1215615" y="17930"/>
                    </a:cubicBezTo>
                  </a:path>
                </a:pathLst>
              </a:custGeom>
              <a:ln w="25400">
                <a:solidFill>
                  <a:schemeClr val="tx1"/>
                </a:solidFill>
                <a:headEnd type="none" w="lg" len="lg"/>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4" name="TextBox 743"/>
              <p:cNvSpPr txBox="1"/>
              <p:nvPr/>
            </p:nvSpPr>
            <p:spPr>
              <a:xfrm>
                <a:off x="40462197" y="10890646"/>
                <a:ext cx="762000" cy="307777"/>
              </a:xfrm>
              <a:prstGeom prst="rect">
                <a:avLst/>
              </a:prstGeom>
              <a:noFill/>
            </p:spPr>
            <p:txBody>
              <a:bodyPr wrap="square" rtlCol="0">
                <a:spAutoFit/>
              </a:bodyPr>
              <a:lstStyle/>
              <a:p>
                <a:pPr algn="ctr"/>
                <a:r>
                  <a:rPr lang="en-US" sz="1400" dirty="0" err="1" smtClean="0"/>
                  <a:t>UDP</a:t>
                </a:r>
                <a:endParaRPr lang="en-US" sz="1400" dirty="0"/>
              </a:p>
            </p:txBody>
          </p:sp>
        </p:grpSp>
        <p:grpSp>
          <p:nvGrpSpPr>
            <p:cNvPr id="756" name="Group 755"/>
            <p:cNvGrpSpPr/>
            <p:nvPr/>
          </p:nvGrpSpPr>
          <p:grpSpPr>
            <a:xfrm>
              <a:off x="38252400" y="12685692"/>
              <a:ext cx="1295400" cy="685800"/>
              <a:chOff x="38252400" y="12609492"/>
              <a:chExt cx="1295400" cy="685800"/>
            </a:xfrm>
          </p:grpSpPr>
          <p:sp>
            <p:nvSpPr>
              <p:cNvPr id="746" name="Rounded Rectangle 745"/>
              <p:cNvSpPr/>
              <p:nvPr/>
            </p:nvSpPr>
            <p:spPr>
              <a:xfrm>
                <a:off x="38252400" y="12609492"/>
                <a:ext cx="129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9" name="TextBox 748"/>
              <p:cNvSpPr txBox="1"/>
              <p:nvPr/>
            </p:nvSpPr>
            <p:spPr>
              <a:xfrm>
                <a:off x="38557197" y="12798623"/>
                <a:ext cx="571086" cy="338554"/>
              </a:xfrm>
              <a:prstGeom prst="rect">
                <a:avLst/>
              </a:prstGeom>
              <a:noFill/>
            </p:spPr>
            <p:txBody>
              <a:bodyPr wrap="square" rtlCol="0">
                <a:spAutoFit/>
              </a:bodyPr>
              <a:lstStyle/>
              <a:p>
                <a:pPr algn="ctr"/>
                <a:r>
                  <a:rPr lang="en-US" sz="1600" b="1" dirty="0" err="1" smtClean="0"/>
                  <a:t>PGI</a:t>
                </a:r>
                <a:endParaRPr lang="en-US" sz="1600" b="1" dirty="0"/>
              </a:p>
            </p:txBody>
          </p:sp>
        </p:grpSp>
        <p:grpSp>
          <p:nvGrpSpPr>
            <p:cNvPr id="754" name="Group 753"/>
            <p:cNvGrpSpPr/>
            <p:nvPr/>
          </p:nvGrpSpPr>
          <p:grpSpPr>
            <a:xfrm>
              <a:off x="38110883" y="11655623"/>
              <a:ext cx="1436914" cy="609600"/>
              <a:chOff x="38110883" y="11655623"/>
              <a:chExt cx="1436914" cy="609600"/>
            </a:xfrm>
          </p:grpSpPr>
          <p:sp>
            <p:nvSpPr>
              <p:cNvPr id="747" name="Rounded Rectangle 746"/>
              <p:cNvSpPr/>
              <p:nvPr/>
            </p:nvSpPr>
            <p:spPr>
              <a:xfrm>
                <a:off x="38252397" y="11655623"/>
                <a:ext cx="1295400" cy="609600"/>
              </a:xfrm>
              <a:prstGeom prst="roundRect">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0" name="TextBox 749"/>
              <p:cNvSpPr txBox="1"/>
              <p:nvPr/>
            </p:nvSpPr>
            <p:spPr>
              <a:xfrm>
                <a:off x="38110883" y="11680448"/>
                <a:ext cx="1295400" cy="584775"/>
              </a:xfrm>
              <a:prstGeom prst="rect">
                <a:avLst/>
              </a:prstGeom>
              <a:noFill/>
            </p:spPr>
            <p:txBody>
              <a:bodyPr wrap="square" rtlCol="0">
                <a:spAutoFit/>
              </a:bodyPr>
              <a:lstStyle/>
              <a:p>
                <a:pPr algn="ctr"/>
                <a:r>
                  <a:rPr lang="en-US" sz="1600" b="1" dirty="0" smtClean="0"/>
                  <a:t>Sucrose-P </a:t>
                </a:r>
                <a:r>
                  <a:rPr lang="en-US" sz="1600" b="1" dirty="0" err="1" smtClean="0"/>
                  <a:t>Synthase</a:t>
                </a:r>
                <a:endParaRPr lang="en-US" sz="1600" b="1" dirty="0"/>
              </a:p>
            </p:txBody>
          </p:sp>
        </p:grpSp>
        <p:grpSp>
          <p:nvGrpSpPr>
            <p:cNvPr id="759" name="Group 758"/>
            <p:cNvGrpSpPr/>
            <p:nvPr/>
          </p:nvGrpSpPr>
          <p:grpSpPr>
            <a:xfrm>
              <a:off x="38252397" y="10360223"/>
              <a:ext cx="1295400" cy="685800"/>
              <a:chOff x="38252397" y="10512623"/>
              <a:chExt cx="1295400" cy="685800"/>
            </a:xfrm>
          </p:grpSpPr>
          <p:sp>
            <p:nvSpPr>
              <p:cNvPr id="748" name="Rounded Rectangle 747"/>
              <p:cNvSpPr/>
              <p:nvPr/>
            </p:nvSpPr>
            <p:spPr>
              <a:xfrm>
                <a:off x="38252397" y="10512623"/>
                <a:ext cx="1295400" cy="685800"/>
              </a:xfrm>
              <a:prstGeom prst="roundRect">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1" name="TextBox 750"/>
              <p:cNvSpPr txBox="1"/>
              <p:nvPr/>
            </p:nvSpPr>
            <p:spPr>
              <a:xfrm>
                <a:off x="38252397" y="10613648"/>
                <a:ext cx="1295400" cy="584775"/>
              </a:xfrm>
              <a:prstGeom prst="rect">
                <a:avLst/>
              </a:prstGeom>
              <a:noFill/>
            </p:spPr>
            <p:txBody>
              <a:bodyPr wrap="square" rtlCol="0">
                <a:spAutoFit/>
              </a:bodyPr>
              <a:lstStyle/>
              <a:p>
                <a:pPr algn="ctr"/>
                <a:r>
                  <a:rPr lang="en-US" sz="1600" b="1" dirty="0" smtClean="0"/>
                  <a:t>Sucrose-P Phosphatase</a:t>
                </a:r>
                <a:endParaRPr lang="en-US" sz="1600" b="1" dirty="0"/>
              </a:p>
            </p:txBody>
          </p:sp>
        </p:grpSp>
        <p:sp>
          <p:nvSpPr>
            <p:cNvPr id="760" name="TextBox 759"/>
            <p:cNvSpPr txBox="1"/>
            <p:nvPr/>
          </p:nvSpPr>
          <p:spPr>
            <a:xfrm>
              <a:off x="27725913" y="13786246"/>
              <a:ext cx="1905000" cy="338554"/>
            </a:xfrm>
            <a:prstGeom prst="rect">
              <a:avLst/>
            </a:prstGeom>
            <a:noFill/>
          </p:spPr>
          <p:txBody>
            <a:bodyPr wrap="square" rtlCol="0">
              <a:spAutoFit/>
            </a:bodyPr>
            <a:lstStyle/>
            <a:p>
              <a:pPr algn="ctr"/>
              <a:r>
                <a:rPr lang="en-US" sz="1600" dirty="0" smtClean="0"/>
                <a:t>Hexose-Phosphates</a:t>
              </a:r>
              <a:endParaRPr lang="en-US" sz="1600" dirty="0"/>
            </a:p>
          </p:txBody>
        </p:sp>
        <p:sp>
          <p:nvSpPr>
            <p:cNvPr id="761" name="Freeform 760"/>
            <p:cNvSpPr/>
            <p:nvPr/>
          </p:nvSpPr>
          <p:spPr>
            <a:xfrm rot="21428684" flipV="1">
              <a:off x="32164734" y="13858292"/>
              <a:ext cx="5296902" cy="45719"/>
            </a:xfrm>
            <a:custGeom>
              <a:avLst/>
              <a:gdLst>
                <a:gd name="connsiteX0" fmla="*/ 0 w 7487322"/>
                <a:gd name="connsiteY0" fmla="*/ 1387736 h 1619025"/>
                <a:gd name="connsiteX1" fmla="*/ 5809129 w 7487322"/>
                <a:gd name="connsiteY1" fmla="*/ 1387736 h 1619025"/>
                <a:gd name="connsiteX2" fmla="*/ 7487322 w 7487322"/>
                <a:gd name="connsiteY2" fmla="*/ 0 h 1619025"/>
              </a:gdLst>
              <a:ahLst/>
              <a:cxnLst>
                <a:cxn ang="0">
                  <a:pos x="connsiteX0" y="connsiteY0"/>
                </a:cxn>
                <a:cxn ang="0">
                  <a:pos x="connsiteX1" y="connsiteY1"/>
                </a:cxn>
                <a:cxn ang="0">
                  <a:pos x="connsiteX2" y="connsiteY2"/>
                </a:cxn>
              </a:cxnLst>
              <a:rect l="l" t="t" r="r" b="b"/>
              <a:pathLst>
                <a:path w="7487322" h="1619025">
                  <a:moveTo>
                    <a:pt x="0" y="1387736"/>
                  </a:moveTo>
                  <a:cubicBezTo>
                    <a:pt x="2280621" y="1503380"/>
                    <a:pt x="4561242" y="1619025"/>
                    <a:pt x="5809129" y="1387736"/>
                  </a:cubicBezTo>
                  <a:cubicBezTo>
                    <a:pt x="7057016" y="1156447"/>
                    <a:pt x="7272169" y="578223"/>
                    <a:pt x="7487322" y="0"/>
                  </a:cubicBezTo>
                </a:path>
              </a:pathLst>
            </a:cu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20" name="Straight Arrow Connector 719"/>
            <p:cNvCxnSpPr/>
            <p:nvPr/>
          </p:nvCxnSpPr>
          <p:spPr>
            <a:xfrm flipV="1">
              <a:off x="29358769" y="13408223"/>
              <a:ext cx="2286000" cy="2"/>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sp>
        <p:nvSpPr>
          <p:cNvPr id="829" name="TextBox 828"/>
          <p:cNvSpPr txBox="1"/>
          <p:nvPr/>
        </p:nvSpPr>
        <p:spPr>
          <a:xfrm>
            <a:off x="32537400" y="18669000"/>
            <a:ext cx="1244600" cy="1323439"/>
          </a:xfrm>
          <a:prstGeom prst="rect">
            <a:avLst/>
          </a:prstGeom>
          <a:noFill/>
        </p:spPr>
        <p:txBody>
          <a:bodyPr wrap="square" rtlCol="0">
            <a:spAutoFit/>
          </a:bodyPr>
          <a:lstStyle/>
          <a:p>
            <a:pPr algn="ctr"/>
            <a:r>
              <a:rPr lang="en-US" sz="1600" dirty="0" smtClean="0"/>
              <a:t>18:1 FA</a:t>
            </a:r>
          </a:p>
          <a:p>
            <a:pPr algn="ctr"/>
            <a:endParaRPr lang="en-US" sz="1600" dirty="0" smtClean="0"/>
          </a:p>
          <a:p>
            <a:pPr algn="ctr"/>
            <a:r>
              <a:rPr lang="en-US" sz="1600" dirty="0" smtClean="0"/>
              <a:t>18:0 FA</a:t>
            </a:r>
          </a:p>
          <a:p>
            <a:pPr algn="ctr"/>
            <a:endParaRPr lang="en-US" sz="1600" dirty="0" smtClean="0"/>
          </a:p>
          <a:p>
            <a:pPr algn="ctr"/>
            <a:r>
              <a:rPr lang="en-US" sz="1600" dirty="0" smtClean="0"/>
              <a:t>16:0 FA</a:t>
            </a:r>
            <a:endParaRPr lang="en-US" sz="1600" dirty="0"/>
          </a:p>
        </p:txBody>
      </p:sp>
      <p:cxnSp>
        <p:nvCxnSpPr>
          <p:cNvPr id="875" name="Straight Arrow Connector 874"/>
          <p:cNvCxnSpPr/>
          <p:nvPr/>
        </p:nvCxnSpPr>
        <p:spPr>
          <a:xfrm flipH="1" flipV="1">
            <a:off x="20624800" y="14554200"/>
            <a:ext cx="4978400" cy="36576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929" name="Group 928"/>
          <p:cNvGrpSpPr/>
          <p:nvPr/>
        </p:nvGrpSpPr>
        <p:grpSpPr>
          <a:xfrm>
            <a:off x="15582900" y="18192307"/>
            <a:ext cx="12331701" cy="5234847"/>
            <a:chOff x="13356771" y="18192307"/>
            <a:chExt cx="10570029" cy="5234847"/>
          </a:xfrm>
        </p:grpSpPr>
        <p:sp>
          <p:nvSpPr>
            <p:cNvPr id="886" name="Freeform 885"/>
            <p:cNvSpPr/>
            <p:nvPr/>
          </p:nvSpPr>
          <p:spPr>
            <a:xfrm flipH="1">
              <a:off x="17830800" y="18745200"/>
              <a:ext cx="1371600" cy="457200"/>
            </a:xfrm>
            <a:custGeom>
              <a:avLst/>
              <a:gdLst>
                <a:gd name="connsiteX0" fmla="*/ 223284 w 350874"/>
                <a:gd name="connsiteY0" fmla="*/ 0 h 871869"/>
                <a:gd name="connsiteX1" fmla="*/ 21265 w 350874"/>
                <a:gd name="connsiteY1" fmla="*/ 425302 h 871869"/>
                <a:gd name="connsiteX2" fmla="*/ 350874 w 350874"/>
                <a:gd name="connsiteY2" fmla="*/ 871869 h 871869"/>
              </a:gdLst>
              <a:ahLst/>
              <a:cxnLst>
                <a:cxn ang="0">
                  <a:pos x="connsiteX0" y="connsiteY0"/>
                </a:cxn>
                <a:cxn ang="0">
                  <a:pos x="connsiteX1" y="connsiteY1"/>
                </a:cxn>
                <a:cxn ang="0">
                  <a:pos x="connsiteX2" y="connsiteY2"/>
                </a:cxn>
              </a:cxnLst>
              <a:rect l="l" t="t" r="r" b="b"/>
              <a:pathLst>
                <a:path w="350874" h="871869">
                  <a:moveTo>
                    <a:pt x="223284" y="0"/>
                  </a:moveTo>
                  <a:cubicBezTo>
                    <a:pt x="111642" y="139995"/>
                    <a:pt x="0" y="279991"/>
                    <a:pt x="21265" y="425302"/>
                  </a:cubicBezTo>
                  <a:cubicBezTo>
                    <a:pt x="42530" y="570614"/>
                    <a:pt x="196702" y="721241"/>
                    <a:pt x="350874" y="871869"/>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3" name="Freeform 882"/>
            <p:cNvSpPr/>
            <p:nvPr/>
          </p:nvSpPr>
          <p:spPr>
            <a:xfrm>
              <a:off x="21669153" y="22431154"/>
              <a:ext cx="871870" cy="581246"/>
            </a:xfrm>
            <a:custGeom>
              <a:avLst/>
              <a:gdLst>
                <a:gd name="connsiteX0" fmla="*/ 0 w 871870"/>
                <a:gd name="connsiteY0" fmla="*/ 343786 h 365051"/>
                <a:gd name="connsiteX1" fmla="*/ 446568 w 871870"/>
                <a:gd name="connsiteY1" fmla="*/ 3544 h 365051"/>
                <a:gd name="connsiteX2" fmla="*/ 871870 w 871870"/>
                <a:gd name="connsiteY2" fmla="*/ 365051 h 365051"/>
              </a:gdLst>
              <a:ahLst/>
              <a:cxnLst>
                <a:cxn ang="0">
                  <a:pos x="connsiteX0" y="connsiteY0"/>
                </a:cxn>
                <a:cxn ang="0">
                  <a:pos x="connsiteX1" y="connsiteY1"/>
                </a:cxn>
                <a:cxn ang="0">
                  <a:pos x="connsiteX2" y="connsiteY2"/>
                </a:cxn>
              </a:cxnLst>
              <a:rect l="l" t="t" r="r" b="b"/>
              <a:pathLst>
                <a:path w="871870" h="365051">
                  <a:moveTo>
                    <a:pt x="0" y="343786"/>
                  </a:moveTo>
                  <a:cubicBezTo>
                    <a:pt x="150628" y="171893"/>
                    <a:pt x="301256" y="0"/>
                    <a:pt x="446568" y="3544"/>
                  </a:cubicBezTo>
                  <a:cubicBezTo>
                    <a:pt x="591880" y="7088"/>
                    <a:pt x="731875" y="186069"/>
                    <a:pt x="871870" y="365051"/>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2" name="Freeform 881"/>
            <p:cNvSpPr/>
            <p:nvPr/>
          </p:nvSpPr>
          <p:spPr>
            <a:xfrm>
              <a:off x="19726940" y="19914781"/>
              <a:ext cx="443023" cy="563526"/>
            </a:xfrm>
            <a:custGeom>
              <a:avLst/>
              <a:gdLst>
                <a:gd name="connsiteX0" fmla="*/ 443023 w 443023"/>
                <a:gd name="connsiteY0" fmla="*/ 0 h 563526"/>
                <a:gd name="connsiteX1" fmla="*/ 7088 w 443023"/>
                <a:gd name="connsiteY1" fmla="*/ 255182 h 563526"/>
                <a:gd name="connsiteX2" fmla="*/ 400493 w 443023"/>
                <a:gd name="connsiteY2" fmla="*/ 563526 h 563526"/>
              </a:gdLst>
              <a:ahLst/>
              <a:cxnLst>
                <a:cxn ang="0">
                  <a:pos x="connsiteX0" y="connsiteY0"/>
                </a:cxn>
                <a:cxn ang="0">
                  <a:pos x="connsiteX1" y="connsiteY1"/>
                </a:cxn>
                <a:cxn ang="0">
                  <a:pos x="connsiteX2" y="connsiteY2"/>
                </a:cxn>
              </a:cxnLst>
              <a:rect l="l" t="t" r="r" b="b"/>
              <a:pathLst>
                <a:path w="443023" h="563526">
                  <a:moveTo>
                    <a:pt x="443023" y="0"/>
                  </a:moveTo>
                  <a:cubicBezTo>
                    <a:pt x="228599" y="80630"/>
                    <a:pt x="14176" y="161261"/>
                    <a:pt x="7088" y="255182"/>
                  </a:cubicBezTo>
                  <a:cubicBezTo>
                    <a:pt x="0" y="349103"/>
                    <a:pt x="200246" y="456314"/>
                    <a:pt x="400493" y="563526"/>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39" name="Straight Arrow Connector 838"/>
            <p:cNvCxnSpPr/>
            <p:nvPr/>
          </p:nvCxnSpPr>
          <p:spPr>
            <a:xfrm>
              <a:off x="19126200" y="18364200"/>
              <a:ext cx="0" cy="9144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841" name="TextBox 840"/>
            <p:cNvSpPr txBox="1"/>
            <p:nvPr/>
          </p:nvSpPr>
          <p:spPr>
            <a:xfrm>
              <a:off x="18669000" y="19351823"/>
              <a:ext cx="838200" cy="338554"/>
            </a:xfrm>
            <a:prstGeom prst="rect">
              <a:avLst/>
            </a:prstGeom>
            <a:noFill/>
          </p:spPr>
          <p:txBody>
            <a:bodyPr wrap="square" rtlCol="0">
              <a:spAutoFit/>
            </a:bodyPr>
            <a:lstStyle/>
            <a:p>
              <a:pPr algn="ctr"/>
              <a:r>
                <a:rPr lang="en-US" sz="1600" dirty="0" smtClean="0"/>
                <a:t>1,3 </a:t>
              </a:r>
              <a:r>
                <a:rPr lang="en-US" sz="1600" dirty="0" err="1" smtClean="0"/>
                <a:t>BPG</a:t>
              </a:r>
              <a:endParaRPr lang="en-US" sz="1600" dirty="0"/>
            </a:p>
          </p:txBody>
        </p:sp>
        <p:cxnSp>
          <p:nvCxnSpPr>
            <p:cNvPr id="842" name="Straight Arrow Connector 841"/>
            <p:cNvCxnSpPr/>
            <p:nvPr/>
          </p:nvCxnSpPr>
          <p:spPr>
            <a:xfrm>
              <a:off x="19126200" y="19735800"/>
              <a:ext cx="0" cy="914400"/>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843" name="TextBox 842"/>
            <p:cNvSpPr txBox="1"/>
            <p:nvPr/>
          </p:nvSpPr>
          <p:spPr>
            <a:xfrm>
              <a:off x="18669000" y="20726400"/>
              <a:ext cx="838200" cy="338554"/>
            </a:xfrm>
            <a:prstGeom prst="rect">
              <a:avLst/>
            </a:prstGeom>
            <a:noFill/>
          </p:spPr>
          <p:txBody>
            <a:bodyPr wrap="square" rtlCol="0">
              <a:spAutoFit/>
            </a:bodyPr>
            <a:lstStyle/>
            <a:p>
              <a:pPr algn="ctr"/>
              <a:r>
                <a:rPr lang="en-US" sz="1600" dirty="0" smtClean="0"/>
                <a:t>3-PGA</a:t>
              </a:r>
              <a:endParaRPr lang="en-US" sz="1600" dirty="0"/>
            </a:p>
          </p:txBody>
        </p:sp>
        <p:cxnSp>
          <p:nvCxnSpPr>
            <p:cNvPr id="844" name="Straight Arrow Connector 843"/>
            <p:cNvCxnSpPr/>
            <p:nvPr/>
          </p:nvCxnSpPr>
          <p:spPr>
            <a:xfrm>
              <a:off x="19126200" y="21104423"/>
              <a:ext cx="0" cy="9144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845" name="TextBox 844"/>
            <p:cNvSpPr txBox="1"/>
            <p:nvPr/>
          </p:nvSpPr>
          <p:spPr>
            <a:xfrm>
              <a:off x="18669000" y="22095023"/>
              <a:ext cx="838200" cy="338554"/>
            </a:xfrm>
            <a:prstGeom prst="rect">
              <a:avLst/>
            </a:prstGeom>
            <a:noFill/>
          </p:spPr>
          <p:txBody>
            <a:bodyPr wrap="square" rtlCol="0">
              <a:spAutoFit/>
            </a:bodyPr>
            <a:lstStyle/>
            <a:p>
              <a:pPr algn="ctr"/>
              <a:r>
                <a:rPr lang="en-US" sz="1600" dirty="0" smtClean="0"/>
                <a:t>2-PGA</a:t>
              </a:r>
              <a:endParaRPr lang="en-US" sz="1600" dirty="0"/>
            </a:p>
          </p:txBody>
        </p:sp>
        <p:cxnSp>
          <p:nvCxnSpPr>
            <p:cNvPr id="846" name="Straight Arrow Connector 845"/>
            <p:cNvCxnSpPr>
              <a:endCxn id="847" idx="1"/>
            </p:cNvCxnSpPr>
            <p:nvPr/>
          </p:nvCxnSpPr>
          <p:spPr>
            <a:xfrm>
              <a:off x="19507200" y="22250400"/>
              <a:ext cx="1219200" cy="16877"/>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847" name="TextBox 846"/>
            <p:cNvSpPr txBox="1"/>
            <p:nvPr/>
          </p:nvSpPr>
          <p:spPr>
            <a:xfrm>
              <a:off x="20726400" y="22098000"/>
              <a:ext cx="838200" cy="338554"/>
            </a:xfrm>
            <a:prstGeom prst="rect">
              <a:avLst/>
            </a:prstGeom>
            <a:noFill/>
          </p:spPr>
          <p:txBody>
            <a:bodyPr wrap="square" rtlCol="0">
              <a:spAutoFit/>
            </a:bodyPr>
            <a:lstStyle/>
            <a:p>
              <a:pPr algn="ctr"/>
              <a:r>
                <a:rPr lang="en-US" sz="1600" dirty="0" smtClean="0"/>
                <a:t>PEP</a:t>
              </a:r>
              <a:endParaRPr lang="en-US" sz="1600" dirty="0"/>
            </a:p>
          </p:txBody>
        </p:sp>
        <p:cxnSp>
          <p:nvCxnSpPr>
            <p:cNvPr id="850" name="Straight Arrow Connector 849"/>
            <p:cNvCxnSpPr/>
            <p:nvPr/>
          </p:nvCxnSpPr>
          <p:spPr>
            <a:xfrm>
              <a:off x="21412200" y="22250400"/>
              <a:ext cx="1600200"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851" name="TextBox 850"/>
            <p:cNvSpPr txBox="1"/>
            <p:nvPr/>
          </p:nvSpPr>
          <p:spPr>
            <a:xfrm>
              <a:off x="23088600" y="22098000"/>
              <a:ext cx="838200" cy="338554"/>
            </a:xfrm>
            <a:prstGeom prst="rect">
              <a:avLst/>
            </a:prstGeom>
            <a:noFill/>
          </p:spPr>
          <p:txBody>
            <a:bodyPr wrap="square" rtlCol="0">
              <a:spAutoFit/>
            </a:bodyPr>
            <a:lstStyle/>
            <a:p>
              <a:pPr algn="ctr"/>
              <a:r>
                <a:rPr lang="en-US" sz="1600" dirty="0" err="1" smtClean="0"/>
                <a:t>Pyruvate</a:t>
              </a:r>
              <a:endParaRPr lang="en-US" sz="1600" dirty="0"/>
            </a:p>
          </p:txBody>
        </p:sp>
        <p:sp>
          <p:nvSpPr>
            <p:cNvPr id="855" name="Rounded Rectangle 854"/>
            <p:cNvSpPr/>
            <p:nvPr/>
          </p:nvSpPr>
          <p:spPr>
            <a:xfrm>
              <a:off x="19050000" y="18592800"/>
              <a:ext cx="10668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8" name="Oval 857"/>
            <p:cNvSpPr/>
            <p:nvPr/>
          </p:nvSpPr>
          <p:spPr>
            <a:xfrm>
              <a:off x="18973800" y="19888200"/>
              <a:ext cx="9906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9" name="Oval 858"/>
            <p:cNvSpPr/>
            <p:nvPr/>
          </p:nvSpPr>
          <p:spPr>
            <a:xfrm>
              <a:off x="19050000" y="21183600"/>
              <a:ext cx="6858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0" name="Rounded Rectangle 859"/>
            <p:cNvSpPr/>
            <p:nvPr/>
          </p:nvSpPr>
          <p:spPr>
            <a:xfrm>
              <a:off x="19659600" y="22174200"/>
              <a:ext cx="762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1" name="Oval 860"/>
            <p:cNvSpPr/>
            <p:nvPr/>
          </p:nvSpPr>
          <p:spPr>
            <a:xfrm>
              <a:off x="21640800" y="21869400"/>
              <a:ext cx="9906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0" name="TextBox 879"/>
            <p:cNvSpPr txBox="1"/>
            <p:nvPr/>
          </p:nvSpPr>
          <p:spPr>
            <a:xfrm>
              <a:off x="20116800" y="20345400"/>
              <a:ext cx="685800" cy="307777"/>
            </a:xfrm>
            <a:prstGeom prst="rect">
              <a:avLst/>
            </a:prstGeom>
            <a:noFill/>
          </p:spPr>
          <p:txBody>
            <a:bodyPr wrap="square" rtlCol="0">
              <a:spAutoFit/>
            </a:bodyPr>
            <a:lstStyle/>
            <a:p>
              <a:pPr algn="ctr"/>
              <a:r>
                <a:rPr lang="en-US" sz="1400" dirty="0" smtClean="0"/>
                <a:t>ATP</a:t>
              </a:r>
              <a:endParaRPr lang="en-US" sz="1400" dirty="0"/>
            </a:p>
          </p:txBody>
        </p:sp>
        <p:sp>
          <p:nvSpPr>
            <p:cNvPr id="881" name="TextBox 880"/>
            <p:cNvSpPr txBox="1"/>
            <p:nvPr/>
          </p:nvSpPr>
          <p:spPr>
            <a:xfrm>
              <a:off x="20116800" y="19735800"/>
              <a:ext cx="990600" cy="307777"/>
            </a:xfrm>
            <a:prstGeom prst="rect">
              <a:avLst/>
            </a:prstGeom>
            <a:noFill/>
          </p:spPr>
          <p:txBody>
            <a:bodyPr wrap="square" rtlCol="0">
              <a:spAutoFit/>
            </a:bodyPr>
            <a:lstStyle/>
            <a:p>
              <a:pPr algn="ctr"/>
              <a:r>
                <a:rPr lang="en-US" sz="1400" dirty="0" smtClean="0"/>
                <a:t>ADP + P</a:t>
              </a:r>
              <a:r>
                <a:rPr lang="en-US" sz="1400" baseline="-25000" dirty="0" smtClean="0"/>
                <a:t>i</a:t>
              </a:r>
              <a:endParaRPr lang="en-US" sz="1400" baseline="-25000" dirty="0"/>
            </a:p>
          </p:txBody>
        </p:sp>
        <p:sp>
          <p:nvSpPr>
            <p:cNvPr id="884" name="TextBox 883"/>
            <p:cNvSpPr txBox="1"/>
            <p:nvPr/>
          </p:nvSpPr>
          <p:spPr>
            <a:xfrm>
              <a:off x="22250400" y="23088600"/>
              <a:ext cx="685800" cy="338554"/>
            </a:xfrm>
            <a:prstGeom prst="rect">
              <a:avLst/>
            </a:prstGeom>
            <a:noFill/>
          </p:spPr>
          <p:txBody>
            <a:bodyPr wrap="square" rtlCol="0">
              <a:spAutoFit/>
            </a:bodyPr>
            <a:lstStyle/>
            <a:p>
              <a:pPr algn="ctr"/>
              <a:r>
                <a:rPr lang="en-US" sz="1600" dirty="0" smtClean="0"/>
                <a:t>ATP</a:t>
              </a:r>
              <a:endParaRPr lang="en-US" sz="1600" dirty="0"/>
            </a:p>
          </p:txBody>
        </p:sp>
        <p:sp>
          <p:nvSpPr>
            <p:cNvPr id="885" name="TextBox 884"/>
            <p:cNvSpPr txBox="1"/>
            <p:nvPr/>
          </p:nvSpPr>
          <p:spPr>
            <a:xfrm>
              <a:off x="21107400" y="23088600"/>
              <a:ext cx="990600" cy="307777"/>
            </a:xfrm>
            <a:prstGeom prst="rect">
              <a:avLst/>
            </a:prstGeom>
            <a:noFill/>
          </p:spPr>
          <p:txBody>
            <a:bodyPr wrap="square" rtlCol="0">
              <a:spAutoFit/>
            </a:bodyPr>
            <a:lstStyle/>
            <a:p>
              <a:pPr algn="ctr"/>
              <a:r>
                <a:rPr lang="en-US" sz="1400" dirty="0" smtClean="0"/>
                <a:t>ADP + P</a:t>
              </a:r>
              <a:r>
                <a:rPr lang="en-US" sz="1400" baseline="-25000" dirty="0" smtClean="0"/>
                <a:t>i</a:t>
              </a:r>
              <a:endParaRPr lang="en-US" sz="1400" baseline="-25000" dirty="0"/>
            </a:p>
          </p:txBody>
        </p:sp>
        <p:sp>
          <p:nvSpPr>
            <p:cNvPr id="889" name="TextBox 888"/>
            <p:cNvSpPr txBox="1"/>
            <p:nvPr/>
          </p:nvSpPr>
          <p:spPr>
            <a:xfrm>
              <a:off x="19126200" y="18669000"/>
              <a:ext cx="899274" cy="338554"/>
            </a:xfrm>
            <a:prstGeom prst="rect">
              <a:avLst/>
            </a:prstGeom>
            <a:noFill/>
          </p:spPr>
          <p:txBody>
            <a:bodyPr wrap="square" rtlCol="0">
              <a:spAutoFit/>
            </a:bodyPr>
            <a:lstStyle/>
            <a:p>
              <a:pPr algn="ctr"/>
              <a:r>
                <a:rPr lang="en-US" sz="1600" b="1" dirty="0" err="1" smtClean="0"/>
                <a:t>GAPDH</a:t>
              </a:r>
              <a:endParaRPr lang="en-US" sz="1600" b="1" dirty="0"/>
            </a:p>
          </p:txBody>
        </p:sp>
        <p:sp>
          <p:nvSpPr>
            <p:cNvPr id="890" name="TextBox 889"/>
            <p:cNvSpPr txBox="1"/>
            <p:nvPr/>
          </p:nvSpPr>
          <p:spPr>
            <a:xfrm>
              <a:off x="19050000" y="19964400"/>
              <a:ext cx="899274" cy="338554"/>
            </a:xfrm>
            <a:prstGeom prst="rect">
              <a:avLst/>
            </a:prstGeom>
            <a:noFill/>
          </p:spPr>
          <p:txBody>
            <a:bodyPr wrap="square" rtlCol="0">
              <a:spAutoFit/>
            </a:bodyPr>
            <a:lstStyle/>
            <a:p>
              <a:pPr algn="ctr"/>
              <a:r>
                <a:rPr lang="en-US" sz="1600" b="1" dirty="0" err="1" smtClean="0"/>
                <a:t>PGK</a:t>
              </a:r>
              <a:endParaRPr lang="en-US" sz="1600" b="1" dirty="0"/>
            </a:p>
          </p:txBody>
        </p:sp>
        <p:sp>
          <p:nvSpPr>
            <p:cNvPr id="891" name="TextBox 890"/>
            <p:cNvSpPr txBox="1"/>
            <p:nvPr/>
          </p:nvSpPr>
          <p:spPr>
            <a:xfrm>
              <a:off x="18973800" y="21336000"/>
              <a:ext cx="899274" cy="338554"/>
            </a:xfrm>
            <a:prstGeom prst="rect">
              <a:avLst/>
            </a:prstGeom>
            <a:noFill/>
          </p:spPr>
          <p:txBody>
            <a:bodyPr wrap="square" rtlCol="0">
              <a:spAutoFit/>
            </a:bodyPr>
            <a:lstStyle/>
            <a:p>
              <a:pPr algn="ctr"/>
              <a:r>
                <a:rPr lang="en-US" sz="1600" b="1" dirty="0" err="1" smtClean="0"/>
                <a:t>PGM</a:t>
              </a:r>
              <a:endParaRPr lang="en-US" sz="1600" b="1" dirty="0"/>
            </a:p>
          </p:txBody>
        </p:sp>
        <p:sp>
          <p:nvSpPr>
            <p:cNvPr id="892" name="TextBox 891"/>
            <p:cNvSpPr txBox="1"/>
            <p:nvPr/>
          </p:nvSpPr>
          <p:spPr>
            <a:xfrm>
              <a:off x="19583400" y="22326600"/>
              <a:ext cx="899274" cy="338554"/>
            </a:xfrm>
            <a:prstGeom prst="rect">
              <a:avLst/>
            </a:prstGeom>
            <a:noFill/>
          </p:spPr>
          <p:txBody>
            <a:bodyPr wrap="square" rtlCol="0">
              <a:spAutoFit/>
            </a:bodyPr>
            <a:lstStyle/>
            <a:p>
              <a:pPr algn="ctr"/>
              <a:r>
                <a:rPr lang="en-US" sz="1600" b="1" dirty="0" err="1" smtClean="0"/>
                <a:t>Enolase</a:t>
              </a:r>
              <a:endParaRPr lang="en-US" sz="1600" b="1" dirty="0"/>
            </a:p>
          </p:txBody>
        </p:sp>
        <p:sp>
          <p:nvSpPr>
            <p:cNvPr id="893" name="TextBox 892"/>
            <p:cNvSpPr txBox="1"/>
            <p:nvPr/>
          </p:nvSpPr>
          <p:spPr>
            <a:xfrm>
              <a:off x="21640800" y="21970425"/>
              <a:ext cx="990600" cy="584775"/>
            </a:xfrm>
            <a:prstGeom prst="rect">
              <a:avLst/>
            </a:prstGeom>
            <a:noFill/>
          </p:spPr>
          <p:txBody>
            <a:bodyPr wrap="square" rtlCol="0">
              <a:spAutoFit/>
            </a:bodyPr>
            <a:lstStyle/>
            <a:p>
              <a:pPr algn="ctr"/>
              <a:r>
                <a:rPr lang="en-US" sz="1600" b="1" dirty="0" err="1" smtClean="0"/>
                <a:t>Pyruvate</a:t>
              </a:r>
              <a:r>
                <a:rPr lang="en-US" sz="1600" b="1" dirty="0" smtClean="0"/>
                <a:t> Kinase</a:t>
              </a:r>
              <a:endParaRPr lang="en-US" sz="1600" b="1" dirty="0"/>
            </a:p>
          </p:txBody>
        </p:sp>
        <p:sp>
          <p:nvSpPr>
            <p:cNvPr id="912" name="Freeform 911"/>
            <p:cNvSpPr/>
            <p:nvPr/>
          </p:nvSpPr>
          <p:spPr>
            <a:xfrm rot="385487">
              <a:off x="14423441" y="18821401"/>
              <a:ext cx="717697" cy="427074"/>
            </a:xfrm>
            <a:custGeom>
              <a:avLst/>
              <a:gdLst>
                <a:gd name="connsiteX0" fmla="*/ 717697 w 717697"/>
                <a:gd name="connsiteY0" fmla="*/ 404037 h 404037"/>
                <a:gd name="connsiteX1" fmla="*/ 5316 w 717697"/>
                <a:gd name="connsiteY1" fmla="*/ 170121 h 404037"/>
                <a:gd name="connsiteX2" fmla="*/ 685799 w 717697"/>
                <a:gd name="connsiteY2" fmla="*/ 0 h 404037"/>
              </a:gdLst>
              <a:ahLst/>
              <a:cxnLst>
                <a:cxn ang="0">
                  <a:pos x="connsiteX0" y="connsiteY0"/>
                </a:cxn>
                <a:cxn ang="0">
                  <a:pos x="connsiteX1" y="connsiteY1"/>
                </a:cxn>
                <a:cxn ang="0">
                  <a:pos x="connsiteX2" y="connsiteY2"/>
                </a:cxn>
              </a:cxnLst>
              <a:rect l="l" t="t" r="r" b="b"/>
              <a:pathLst>
                <a:path w="717697" h="404037">
                  <a:moveTo>
                    <a:pt x="717697" y="404037"/>
                  </a:moveTo>
                  <a:cubicBezTo>
                    <a:pt x="364164" y="320748"/>
                    <a:pt x="10632" y="237460"/>
                    <a:pt x="5316" y="170121"/>
                  </a:cubicBezTo>
                  <a:cubicBezTo>
                    <a:pt x="0" y="102782"/>
                    <a:pt x="342899" y="51391"/>
                    <a:pt x="685799"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9" name="Freeform 908"/>
            <p:cNvSpPr/>
            <p:nvPr/>
          </p:nvSpPr>
          <p:spPr>
            <a:xfrm rot="385487">
              <a:off x="15545560" y="20921247"/>
              <a:ext cx="717697" cy="427074"/>
            </a:xfrm>
            <a:custGeom>
              <a:avLst/>
              <a:gdLst>
                <a:gd name="connsiteX0" fmla="*/ 717697 w 717697"/>
                <a:gd name="connsiteY0" fmla="*/ 404037 h 404037"/>
                <a:gd name="connsiteX1" fmla="*/ 5316 w 717697"/>
                <a:gd name="connsiteY1" fmla="*/ 170121 h 404037"/>
                <a:gd name="connsiteX2" fmla="*/ 685799 w 717697"/>
                <a:gd name="connsiteY2" fmla="*/ 0 h 404037"/>
              </a:gdLst>
              <a:ahLst/>
              <a:cxnLst>
                <a:cxn ang="0">
                  <a:pos x="connsiteX0" y="connsiteY0"/>
                </a:cxn>
                <a:cxn ang="0">
                  <a:pos x="connsiteX1" y="connsiteY1"/>
                </a:cxn>
                <a:cxn ang="0">
                  <a:pos x="connsiteX2" y="connsiteY2"/>
                </a:cxn>
              </a:cxnLst>
              <a:rect l="l" t="t" r="r" b="b"/>
              <a:pathLst>
                <a:path w="717697" h="404037">
                  <a:moveTo>
                    <a:pt x="717697" y="404037"/>
                  </a:moveTo>
                  <a:cubicBezTo>
                    <a:pt x="364164" y="320748"/>
                    <a:pt x="10632" y="237460"/>
                    <a:pt x="5316" y="170121"/>
                  </a:cubicBezTo>
                  <a:cubicBezTo>
                    <a:pt x="0" y="102782"/>
                    <a:pt x="342899" y="51391"/>
                    <a:pt x="685799"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2" name="TextBox 851"/>
            <p:cNvSpPr txBox="1"/>
            <p:nvPr/>
          </p:nvSpPr>
          <p:spPr>
            <a:xfrm>
              <a:off x="16165286" y="19888200"/>
              <a:ext cx="2971800" cy="584775"/>
            </a:xfrm>
            <a:prstGeom prst="rect">
              <a:avLst/>
            </a:prstGeom>
            <a:noFill/>
          </p:spPr>
          <p:txBody>
            <a:bodyPr wrap="square" rtlCol="0">
              <a:spAutoFit/>
            </a:bodyPr>
            <a:lstStyle/>
            <a:p>
              <a:pPr algn="ctr"/>
              <a:r>
                <a:rPr lang="en-US" sz="3200" b="1" dirty="0" smtClean="0"/>
                <a:t>GLYCOLYSIS</a:t>
              </a:r>
              <a:endParaRPr lang="en-US" sz="3200" b="1" dirty="0"/>
            </a:p>
          </p:txBody>
        </p:sp>
        <p:sp>
          <p:nvSpPr>
            <p:cNvPr id="887" name="TextBox 886"/>
            <p:cNvSpPr txBox="1"/>
            <p:nvPr/>
          </p:nvSpPr>
          <p:spPr>
            <a:xfrm>
              <a:off x="17210314" y="19050000"/>
              <a:ext cx="685800" cy="338554"/>
            </a:xfrm>
            <a:prstGeom prst="rect">
              <a:avLst/>
            </a:prstGeom>
            <a:noFill/>
          </p:spPr>
          <p:txBody>
            <a:bodyPr wrap="square" rtlCol="0">
              <a:spAutoFit/>
            </a:bodyPr>
            <a:lstStyle/>
            <a:p>
              <a:pPr algn="ctr"/>
              <a:r>
                <a:rPr lang="en-US" sz="1600" dirty="0" err="1" smtClean="0"/>
                <a:t>NADH</a:t>
              </a:r>
              <a:endParaRPr lang="en-US" sz="1600" dirty="0"/>
            </a:p>
          </p:txBody>
        </p:sp>
        <p:sp>
          <p:nvSpPr>
            <p:cNvPr id="888" name="Rectangle 887"/>
            <p:cNvSpPr/>
            <p:nvPr/>
          </p:nvSpPr>
          <p:spPr>
            <a:xfrm>
              <a:off x="17351829" y="18559046"/>
              <a:ext cx="1066800" cy="338554"/>
            </a:xfrm>
            <a:prstGeom prst="rect">
              <a:avLst/>
            </a:prstGeom>
          </p:spPr>
          <p:txBody>
            <a:bodyPr wrap="square">
              <a:spAutoFit/>
            </a:bodyPr>
            <a:lstStyle/>
            <a:p>
              <a:pPr algn="ctr"/>
              <a:r>
                <a:rPr lang="en-US" sz="1600" dirty="0" err="1" smtClean="0"/>
                <a:t>NADH</a:t>
              </a:r>
              <a:r>
                <a:rPr lang="en-US" sz="1600" baseline="30000" dirty="0" smtClean="0"/>
                <a:t>+</a:t>
              </a:r>
              <a:r>
                <a:rPr lang="en-US" sz="1600" dirty="0" smtClean="0"/>
                <a:t> + H</a:t>
              </a:r>
              <a:r>
                <a:rPr lang="en-US" sz="1600" baseline="30000" dirty="0" smtClean="0"/>
                <a:t>+</a:t>
              </a:r>
              <a:endParaRPr lang="en-US" sz="1600" baseline="-25000" dirty="0"/>
            </a:p>
          </p:txBody>
        </p:sp>
        <p:sp>
          <p:nvSpPr>
            <p:cNvPr id="895" name="TextBox 894"/>
            <p:cNvSpPr txBox="1"/>
            <p:nvPr/>
          </p:nvSpPr>
          <p:spPr>
            <a:xfrm>
              <a:off x="15414171" y="21530846"/>
              <a:ext cx="841656" cy="338554"/>
            </a:xfrm>
            <a:prstGeom prst="rect">
              <a:avLst/>
            </a:prstGeom>
            <a:noFill/>
          </p:spPr>
          <p:txBody>
            <a:bodyPr wrap="square" rtlCol="0">
              <a:spAutoFit/>
            </a:bodyPr>
            <a:lstStyle/>
            <a:p>
              <a:pPr algn="ctr"/>
              <a:r>
                <a:rPr lang="en-US" sz="1600" dirty="0" smtClean="0"/>
                <a:t>Glucose</a:t>
              </a:r>
              <a:endParaRPr lang="en-US" sz="1600" dirty="0"/>
            </a:p>
          </p:txBody>
        </p:sp>
        <p:sp>
          <p:nvSpPr>
            <p:cNvPr id="896" name="TextBox 895"/>
            <p:cNvSpPr txBox="1"/>
            <p:nvPr/>
          </p:nvSpPr>
          <p:spPr>
            <a:xfrm>
              <a:off x="13356771" y="20345400"/>
              <a:ext cx="2057400" cy="338554"/>
            </a:xfrm>
            <a:prstGeom prst="rect">
              <a:avLst/>
            </a:prstGeom>
            <a:noFill/>
          </p:spPr>
          <p:txBody>
            <a:bodyPr wrap="square" rtlCol="0">
              <a:spAutoFit/>
            </a:bodyPr>
            <a:lstStyle/>
            <a:p>
              <a:pPr algn="ctr"/>
              <a:r>
                <a:rPr lang="en-US" sz="1600" dirty="0" smtClean="0"/>
                <a:t>G6P</a:t>
              </a:r>
              <a:endParaRPr lang="en-US" sz="1600" dirty="0"/>
            </a:p>
          </p:txBody>
        </p:sp>
        <p:sp>
          <p:nvSpPr>
            <p:cNvPr id="899" name="Rounded Rectangle 898"/>
            <p:cNvSpPr/>
            <p:nvPr/>
          </p:nvSpPr>
          <p:spPr>
            <a:xfrm>
              <a:off x="14499771" y="20878800"/>
              <a:ext cx="12192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0" name="TextBox 899"/>
            <p:cNvSpPr txBox="1"/>
            <p:nvPr/>
          </p:nvSpPr>
          <p:spPr>
            <a:xfrm>
              <a:off x="14434457" y="20878800"/>
              <a:ext cx="1204074" cy="338554"/>
            </a:xfrm>
            <a:prstGeom prst="rect">
              <a:avLst/>
            </a:prstGeom>
            <a:noFill/>
          </p:spPr>
          <p:txBody>
            <a:bodyPr wrap="square" rtlCol="0">
              <a:spAutoFit/>
            </a:bodyPr>
            <a:lstStyle/>
            <a:p>
              <a:pPr algn="ctr"/>
              <a:r>
                <a:rPr lang="en-US" sz="1600" b="1" dirty="0" err="1" smtClean="0"/>
                <a:t>Hexokinase</a:t>
              </a:r>
              <a:endParaRPr lang="en-US" sz="1600" b="1" dirty="0"/>
            </a:p>
          </p:txBody>
        </p:sp>
        <p:sp>
          <p:nvSpPr>
            <p:cNvPr id="901" name="TextBox 900"/>
            <p:cNvSpPr txBox="1"/>
            <p:nvPr/>
          </p:nvSpPr>
          <p:spPr>
            <a:xfrm>
              <a:off x="13411200" y="19278600"/>
              <a:ext cx="2057400" cy="338554"/>
            </a:xfrm>
            <a:prstGeom prst="rect">
              <a:avLst/>
            </a:prstGeom>
            <a:noFill/>
          </p:spPr>
          <p:txBody>
            <a:bodyPr wrap="square" rtlCol="0">
              <a:spAutoFit/>
            </a:bodyPr>
            <a:lstStyle/>
            <a:p>
              <a:pPr algn="ctr"/>
              <a:r>
                <a:rPr lang="en-US" sz="1600" dirty="0" smtClean="0"/>
                <a:t>F6P</a:t>
              </a:r>
              <a:endParaRPr lang="en-US" sz="1600" dirty="0"/>
            </a:p>
          </p:txBody>
        </p:sp>
        <p:sp>
          <p:nvSpPr>
            <p:cNvPr id="903" name="Rounded Rectangle 902"/>
            <p:cNvSpPr/>
            <p:nvPr/>
          </p:nvSpPr>
          <p:spPr>
            <a:xfrm>
              <a:off x="13563600" y="19812000"/>
              <a:ext cx="914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4" name="TextBox 903"/>
            <p:cNvSpPr txBox="1"/>
            <p:nvPr/>
          </p:nvSpPr>
          <p:spPr>
            <a:xfrm>
              <a:off x="13563600" y="19841028"/>
              <a:ext cx="899274" cy="338554"/>
            </a:xfrm>
            <a:prstGeom prst="rect">
              <a:avLst/>
            </a:prstGeom>
            <a:noFill/>
          </p:spPr>
          <p:txBody>
            <a:bodyPr wrap="square" rtlCol="0">
              <a:spAutoFit/>
            </a:bodyPr>
            <a:lstStyle/>
            <a:p>
              <a:pPr algn="ctr"/>
              <a:r>
                <a:rPr lang="en-US" sz="1600" b="1" dirty="0" err="1" smtClean="0"/>
                <a:t>PGI</a:t>
              </a:r>
              <a:endParaRPr lang="en-US" sz="1600" b="1" dirty="0"/>
            </a:p>
          </p:txBody>
        </p:sp>
        <p:sp>
          <p:nvSpPr>
            <p:cNvPr id="905" name="TextBox 904"/>
            <p:cNvSpPr txBox="1"/>
            <p:nvPr/>
          </p:nvSpPr>
          <p:spPr>
            <a:xfrm>
              <a:off x="13411200" y="18211801"/>
              <a:ext cx="1905000" cy="338554"/>
            </a:xfrm>
            <a:prstGeom prst="rect">
              <a:avLst/>
            </a:prstGeom>
            <a:noFill/>
          </p:spPr>
          <p:txBody>
            <a:bodyPr wrap="square" rtlCol="0">
              <a:spAutoFit/>
            </a:bodyPr>
            <a:lstStyle/>
            <a:p>
              <a:pPr algn="ctr"/>
              <a:r>
                <a:rPr lang="en-US" sz="1600" dirty="0" smtClean="0"/>
                <a:t>F 1,6 BP</a:t>
              </a:r>
              <a:endParaRPr lang="en-US" sz="1600" dirty="0"/>
            </a:p>
          </p:txBody>
        </p:sp>
        <p:sp>
          <p:nvSpPr>
            <p:cNvPr id="907" name="Rounded Rectangle 906"/>
            <p:cNvSpPr/>
            <p:nvPr/>
          </p:nvSpPr>
          <p:spPr>
            <a:xfrm>
              <a:off x="13563600" y="18821400"/>
              <a:ext cx="914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8" name="TextBox 907"/>
            <p:cNvSpPr txBox="1"/>
            <p:nvPr/>
          </p:nvSpPr>
          <p:spPr>
            <a:xfrm>
              <a:off x="13563600" y="18821400"/>
              <a:ext cx="899274" cy="338554"/>
            </a:xfrm>
            <a:prstGeom prst="rect">
              <a:avLst/>
            </a:prstGeom>
            <a:noFill/>
          </p:spPr>
          <p:txBody>
            <a:bodyPr wrap="square" rtlCol="0">
              <a:spAutoFit/>
            </a:bodyPr>
            <a:lstStyle/>
            <a:p>
              <a:pPr algn="ctr"/>
              <a:r>
                <a:rPr lang="en-US" sz="1600" b="1" dirty="0" err="1" smtClean="0"/>
                <a:t>PFK</a:t>
              </a:r>
              <a:endParaRPr lang="en-US" sz="1600" b="1" dirty="0"/>
            </a:p>
          </p:txBody>
        </p:sp>
        <p:sp>
          <p:nvSpPr>
            <p:cNvPr id="910" name="TextBox 909"/>
            <p:cNvSpPr txBox="1"/>
            <p:nvPr/>
          </p:nvSpPr>
          <p:spPr>
            <a:xfrm>
              <a:off x="16187057" y="21302246"/>
              <a:ext cx="685800" cy="338554"/>
            </a:xfrm>
            <a:prstGeom prst="rect">
              <a:avLst/>
            </a:prstGeom>
            <a:noFill/>
          </p:spPr>
          <p:txBody>
            <a:bodyPr wrap="square" rtlCol="0">
              <a:spAutoFit/>
            </a:bodyPr>
            <a:lstStyle/>
            <a:p>
              <a:pPr algn="ctr"/>
              <a:r>
                <a:rPr lang="en-US" sz="1600" dirty="0" smtClean="0"/>
                <a:t>ATP</a:t>
              </a:r>
              <a:endParaRPr lang="en-US" sz="1600" dirty="0"/>
            </a:p>
          </p:txBody>
        </p:sp>
        <p:sp>
          <p:nvSpPr>
            <p:cNvPr id="911" name="TextBox 910"/>
            <p:cNvSpPr txBox="1"/>
            <p:nvPr/>
          </p:nvSpPr>
          <p:spPr>
            <a:xfrm>
              <a:off x="16187057" y="20692646"/>
              <a:ext cx="990600" cy="338554"/>
            </a:xfrm>
            <a:prstGeom prst="rect">
              <a:avLst/>
            </a:prstGeom>
            <a:noFill/>
          </p:spPr>
          <p:txBody>
            <a:bodyPr wrap="square" rtlCol="0">
              <a:spAutoFit/>
            </a:bodyPr>
            <a:lstStyle/>
            <a:p>
              <a:pPr algn="ctr"/>
              <a:r>
                <a:rPr lang="en-US" sz="1600" dirty="0" smtClean="0"/>
                <a:t>ADP + P</a:t>
              </a:r>
              <a:r>
                <a:rPr lang="en-US" sz="1600" baseline="-25000" dirty="0" smtClean="0"/>
                <a:t>i</a:t>
              </a:r>
              <a:endParaRPr lang="en-US" sz="1600" baseline="-25000" dirty="0"/>
            </a:p>
          </p:txBody>
        </p:sp>
        <p:sp>
          <p:nvSpPr>
            <p:cNvPr id="914" name="TextBox 913"/>
            <p:cNvSpPr txBox="1"/>
            <p:nvPr/>
          </p:nvSpPr>
          <p:spPr>
            <a:xfrm>
              <a:off x="15064938" y="19202400"/>
              <a:ext cx="685800" cy="338554"/>
            </a:xfrm>
            <a:prstGeom prst="rect">
              <a:avLst/>
            </a:prstGeom>
            <a:noFill/>
          </p:spPr>
          <p:txBody>
            <a:bodyPr wrap="square" rtlCol="0">
              <a:spAutoFit/>
            </a:bodyPr>
            <a:lstStyle/>
            <a:p>
              <a:pPr algn="ctr"/>
              <a:r>
                <a:rPr lang="en-US" sz="1600" dirty="0" smtClean="0"/>
                <a:t>ATP</a:t>
              </a:r>
              <a:endParaRPr lang="en-US" sz="1600" dirty="0"/>
            </a:p>
          </p:txBody>
        </p:sp>
        <p:sp>
          <p:nvSpPr>
            <p:cNvPr id="915" name="TextBox 914"/>
            <p:cNvSpPr txBox="1"/>
            <p:nvPr/>
          </p:nvSpPr>
          <p:spPr>
            <a:xfrm>
              <a:off x="15064938" y="18592800"/>
              <a:ext cx="990600" cy="338554"/>
            </a:xfrm>
            <a:prstGeom prst="rect">
              <a:avLst/>
            </a:prstGeom>
            <a:noFill/>
          </p:spPr>
          <p:txBody>
            <a:bodyPr wrap="square" rtlCol="0">
              <a:spAutoFit/>
            </a:bodyPr>
            <a:lstStyle/>
            <a:p>
              <a:pPr algn="ctr"/>
              <a:r>
                <a:rPr lang="en-US" sz="1600" dirty="0" smtClean="0"/>
                <a:t>ADP + P</a:t>
              </a:r>
              <a:r>
                <a:rPr lang="en-US" sz="1600" baseline="-25000" dirty="0" smtClean="0"/>
                <a:t>i</a:t>
              </a:r>
              <a:endParaRPr lang="en-US" sz="1600" baseline="-25000" dirty="0"/>
            </a:p>
          </p:txBody>
        </p:sp>
        <p:sp>
          <p:nvSpPr>
            <p:cNvPr id="919" name="Freeform 918"/>
            <p:cNvSpPr/>
            <p:nvPr/>
          </p:nvSpPr>
          <p:spPr>
            <a:xfrm>
              <a:off x="14859000" y="18192307"/>
              <a:ext cx="3918099" cy="324293"/>
            </a:xfrm>
            <a:custGeom>
              <a:avLst/>
              <a:gdLst>
                <a:gd name="connsiteX0" fmla="*/ 0 w 3168503"/>
                <a:gd name="connsiteY0" fmla="*/ 212651 h 365051"/>
                <a:gd name="connsiteX1" fmla="*/ 1371600 w 3168503"/>
                <a:gd name="connsiteY1" fmla="*/ 329609 h 365051"/>
                <a:gd name="connsiteX2" fmla="*/ 3168503 w 3168503"/>
                <a:gd name="connsiteY2" fmla="*/ 0 h 365051"/>
              </a:gdLst>
              <a:ahLst/>
              <a:cxnLst>
                <a:cxn ang="0">
                  <a:pos x="connsiteX0" y="connsiteY0"/>
                </a:cxn>
                <a:cxn ang="0">
                  <a:pos x="connsiteX1" y="connsiteY1"/>
                </a:cxn>
                <a:cxn ang="0">
                  <a:pos x="connsiteX2" y="connsiteY2"/>
                </a:cxn>
              </a:cxnLst>
              <a:rect l="l" t="t" r="r" b="b"/>
              <a:pathLst>
                <a:path w="3168503" h="365051">
                  <a:moveTo>
                    <a:pt x="0" y="212651"/>
                  </a:moveTo>
                  <a:cubicBezTo>
                    <a:pt x="421758" y="288851"/>
                    <a:pt x="843516" y="365051"/>
                    <a:pt x="1371600" y="329609"/>
                  </a:cubicBezTo>
                  <a:cubicBezTo>
                    <a:pt x="1899684" y="294167"/>
                    <a:pt x="2534093" y="147083"/>
                    <a:pt x="3168503"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922" name="Group 921"/>
            <p:cNvGrpSpPr/>
            <p:nvPr/>
          </p:nvGrpSpPr>
          <p:grpSpPr>
            <a:xfrm>
              <a:off x="16078199" y="18288000"/>
              <a:ext cx="990601" cy="533400"/>
              <a:chOff x="16078199" y="18288000"/>
              <a:chExt cx="990601" cy="533400"/>
            </a:xfrm>
          </p:grpSpPr>
          <p:sp>
            <p:nvSpPr>
              <p:cNvPr id="920" name="Oval 919"/>
              <p:cNvSpPr/>
              <p:nvPr/>
            </p:nvSpPr>
            <p:spPr>
              <a:xfrm>
                <a:off x="16078200" y="18288000"/>
                <a:ext cx="9906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 name="TextBox 920"/>
              <p:cNvSpPr txBox="1"/>
              <p:nvPr/>
            </p:nvSpPr>
            <p:spPr>
              <a:xfrm>
                <a:off x="16078199" y="18364200"/>
                <a:ext cx="975474" cy="338554"/>
              </a:xfrm>
              <a:prstGeom prst="rect">
                <a:avLst/>
              </a:prstGeom>
              <a:noFill/>
            </p:spPr>
            <p:txBody>
              <a:bodyPr wrap="square" rtlCol="0">
                <a:spAutoFit/>
              </a:bodyPr>
              <a:lstStyle/>
              <a:p>
                <a:pPr algn="ctr"/>
                <a:r>
                  <a:rPr lang="en-US" sz="1600" b="1" dirty="0" err="1" smtClean="0"/>
                  <a:t>Aldolase</a:t>
                </a:r>
                <a:endParaRPr lang="en-US" sz="1600" b="1" dirty="0"/>
              </a:p>
            </p:txBody>
          </p:sp>
        </p:grpSp>
      </p:grpSp>
      <p:sp>
        <p:nvSpPr>
          <p:cNvPr id="985" name="Freeform 984"/>
          <p:cNvSpPr/>
          <p:nvPr/>
        </p:nvSpPr>
        <p:spPr>
          <a:xfrm>
            <a:off x="23914100" y="12419464"/>
            <a:ext cx="1322885" cy="2674961"/>
          </a:xfrm>
          <a:custGeom>
            <a:avLst/>
            <a:gdLst>
              <a:gd name="connsiteX0" fmla="*/ 313899 w 887104"/>
              <a:gd name="connsiteY0" fmla="*/ 0 h 2674961"/>
              <a:gd name="connsiteX1" fmla="*/ 68239 w 887104"/>
              <a:gd name="connsiteY1" fmla="*/ 791570 h 2674961"/>
              <a:gd name="connsiteX2" fmla="*/ 723331 w 887104"/>
              <a:gd name="connsiteY2" fmla="*/ 1651379 h 2674961"/>
              <a:gd name="connsiteX3" fmla="*/ 887104 w 887104"/>
              <a:gd name="connsiteY3" fmla="*/ 2674961 h 2674961"/>
            </a:gdLst>
            <a:ahLst/>
            <a:cxnLst>
              <a:cxn ang="0">
                <a:pos x="connsiteX0" y="connsiteY0"/>
              </a:cxn>
              <a:cxn ang="0">
                <a:pos x="connsiteX1" y="connsiteY1"/>
              </a:cxn>
              <a:cxn ang="0">
                <a:pos x="connsiteX2" y="connsiteY2"/>
              </a:cxn>
              <a:cxn ang="0">
                <a:pos x="connsiteX3" y="connsiteY3"/>
              </a:cxn>
            </a:cxnLst>
            <a:rect l="l" t="t" r="r" b="b"/>
            <a:pathLst>
              <a:path w="887104" h="2674961">
                <a:moveTo>
                  <a:pt x="313899" y="0"/>
                </a:moveTo>
                <a:cubicBezTo>
                  <a:pt x="156949" y="258170"/>
                  <a:pt x="0" y="516340"/>
                  <a:pt x="68239" y="791570"/>
                </a:cubicBezTo>
                <a:cubicBezTo>
                  <a:pt x="136478" y="1066800"/>
                  <a:pt x="586854" y="1337481"/>
                  <a:pt x="723331" y="1651379"/>
                </a:cubicBezTo>
                <a:cubicBezTo>
                  <a:pt x="859808" y="1965277"/>
                  <a:pt x="873456" y="2320119"/>
                  <a:pt x="887104" y="2674961"/>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8" name="Freeform 987"/>
          <p:cNvSpPr/>
          <p:nvPr/>
        </p:nvSpPr>
        <p:spPr>
          <a:xfrm>
            <a:off x="24791158" y="10977351"/>
            <a:ext cx="6687403" cy="2067635"/>
          </a:xfrm>
          <a:custGeom>
            <a:avLst/>
            <a:gdLst>
              <a:gd name="connsiteX0" fmla="*/ 0 w 5732060"/>
              <a:gd name="connsiteY0" fmla="*/ 1414817 h 2067635"/>
              <a:gd name="connsiteX1" fmla="*/ 1037230 w 5732060"/>
              <a:gd name="connsiteY1" fmla="*/ 2028966 h 2067635"/>
              <a:gd name="connsiteX2" fmla="*/ 2906973 w 5732060"/>
              <a:gd name="connsiteY2" fmla="*/ 1182805 h 2067635"/>
              <a:gd name="connsiteX3" fmla="*/ 3684896 w 5732060"/>
              <a:gd name="connsiteY3" fmla="*/ 186519 h 2067635"/>
              <a:gd name="connsiteX4" fmla="*/ 5732060 w 5732060"/>
              <a:gd name="connsiteY4" fmla="*/ 63689 h 2067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2060" h="2067635">
                <a:moveTo>
                  <a:pt x="0" y="1414817"/>
                </a:moveTo>
                <a:cubicBezTo>
                  <a:pt x="276367" y="1741226"/>
                  <a:pt x="552735" y="2067635"/>
                  <a:pt x="1037230" y="2028966"/>
                </a:cubicBezTo>
                <a:cubicBezTo>
                  <a:pt x="1521725" y="1990297"/>
                  <a:pt x="2465695" y="1489879"/>
                  <a:pt x="2906973" y="1182805"/>
                </a:cubicBezTo>
                <a:cubicBezTo>
                  <a:pt x="3348251" y="875731"/>
                  <a:pt x="3214048" y="373038"/>
                  <a:pt x="3684896" y="186519"/>
                </a:cubicBezTo>
                <a:cubicBezTo>
                  <a:pt x="4155744" y="0"/>
                  <a:pt x="4943902" y="31844"/>
                  <a:pt x="5732060" y="63689"/>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044" name="Group 1043"/>
          <p:cNvGrpSpPr/>
          <p:nvPr/>
        </p:nvGrpSpPr>
        <p:grpSpPr>
          <a:xfrm>
            <a:off x="24714200" y="11125201"/>
            <a:ext cx="10134600" cy="10831033"/>
            <a:chOff x="21183600" y="11125200"/>
            <a:chExt cx="8686800" cy="10831033"/>
          </a:xfrm>
        </p:grpSpPr>
        <p:grpSp>
          <p:nvGrpSpPr>
            <p:cNvPr id="1040" name="Group 1039"/>
            <p:cNvGrpSpPr/>
            <p:nvPr/>
          </p:nvGrpSpPr>
          <p:grpSpPr>
            <a:xfrm>
              <a:off x="21183600" y="11125200"/>
              <a:ext cx="8686800" cy="10831033"/>
              <a:chOff x="21183600" y="11125200"/>
              <a:chExt cx="8686800" cy="10831033"/>
            </a:xfrm>
          </p:grpSpPr>
          <p:sp>
            <p:nvSpPr>
              <p:cNvPr id="1032" name="Freeform 1031"/>
              <p:cNvSpPr/>
              <p:nvPr/>
            </p:nvSpPr>
            <p:spPr>
              <a:xfrm>
                <a:off x="26898600" y="14575808"/>
                <a:ext cx="945108" cy="359391"/>
              </a:xfrm>
              <a:custGeom>
                <a:avLst/>
                <a:gdLst>
                  <a:gd name="connsiteX0" fmla="*/ 0 w 657368"/>
                  <a:gd name="connsiteY0" fmla="*/ 0 h 327546"/>
                  <a:gd name="connsiteX1" fmla="*/ 655093 w 657368"/>
                  <a:gd name="connsiteY1" fmla="*/ 177421 h 327546"/>
                  <a:gd name="connsiteX2" fmla="*/ 13648 w 657368"/>
                  <a:gd name="connsiteY2" fmla="*/ 327546 h 327546"/>
                </a:gdLst>
                <a:ahLst/>
                <a:cxnLst>
                  <a:cxn ang="0">
                    <a:pos x="connsiteX0" y="connsiteY0"/>
                  </a:cxn>
                  <a:cxn ang="0">
                    <a:pos x="connsiteX1" y="connsiteY1"/>
                  </a:cxn>
                  <a:cxn ang="0">
                    <a:pos x="connsiteX2" y="connsiteY2"/>
                  </a:cxn>
                </a:cxnLst>
                <a:rect l="l" t="t" r="r" b="b"/>
                <a:pathLst>
                  <a:path w="657368" h="327546">
                    <a:moveTo>
                      <a:pt x="0" y="0"/>
                    </a:moveTo>
                    <a:cubicBezTo>
                      <a:pt x="326409" y="61415"/>
                      <a:pt x="652818" y="122830"/>
                      <a:pt x="655093" y="177421"/>
                    </a:cubicBezTo>
                    <a:cubicBezTo>
                      <a:pt x="657368" y="232012"/>
                      <a:pt x="335508" y="279779"/>
                      <a:pt x="13648" y="327546"/>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0" name="Freeform 1029"/>
              <p:cNvSpPr/>
              <p:nvPr/>
            </p:nvSpPr>
            <p:spPr>
              <a:xfrm>
                <a:off x="24920812" y="15992901"/>
                <a:ext cx="3257265" cy="329821"/>
              </a:xfrm>
              <a:custGeom>
                <a:avLst/>
                <a:gdLst>
                  <a:gd name="connsiteX0" fmla="*/ 0 w 3257265"/>
                  <a:gd name="connsiteY0" fmla="*/ 70514 h 329821"/>
                  <a:gd name="connsiteX1" fmla="*/ 2893325 w 3257265"/>
                  <a:gd name="connsiteY1" fmla="*/ 43218 h 329821"/>
                  <a:gd name="connsiteX2" fmla="*/ 2183642 w 3257265"/>
                  <a:gd name="connsiteY2" fmla="*/ 329821 h 329821"/>
                </a:gdLst>
                <a:ahLst/>
                <a:cxnLst>
                  <a:cxn ang="0">
                    <a:pos x="connsiteX0" y="connsiteY0"/>
                  </a:cxn>
                  <a:cxn ang="0">
                    <a:pos x="connsiteX1" y="connsiteY1"/>
                  </a:cxn>
                  <a:cxn ang="0">
                    <a:pos x="connsiteX2" y="connsiteY2"/>
                  </a:cxn>
                </a:cxnLst>
                <a:rect l="l" t="t" r="r" b="b"/>
                <a:pathLst>
                  <a:path w="3257265" h="329821">
                    <a:moveTo>
                      <a:pt x="0" y="70514"/>
                    </a:moveTo>
                    <a:cubicBezTo>
                      <a:pt x="1264692" y="35257"/>
                      <a:pt x="2529385" y="0"/>
                      <a:pt x="2893325" y="43218"/>
                    </a:cubicBezTo>
                    <a:cubicBezTo>
                      <a:pt x="3257265" y="86436"/>
                      <a:pt x="2720453" y="208128"/>
                      <a:pt x="2183642" y="329821"/>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2" name="Freeform 981"/>
              <p:cNvSpPr/>
              <p:nvPr/>
            </p:nvSpPr>
            <p:spPr>
              <a:xfrm>
                <a:off x="25889803" y="11382233"/>
                <a:ext cx="1023582" cy="266131"/>
              </a:xfrm>
              <a:custGeom>
                <a:avLst/>
                <a:gdLst>
                  <a:gd name="connsiteX0" fmla="*/ 1023582 w 1023582"/>
                  <a:gd name="connsiteY0" fmla="*/ 0 h 266131"/>
                  <a:gd name="connsiteX1" fmla="*/ 504967 w 1023582"/>
                  <a:gd name="connsiteY1" fmla="*/ 259307 h 266131"/>
                  <a:gd name="connsiteX2" fmla="*/ 0 w 1023582"/>
                  <a:gd name="connsiteY2" fmla="*/ 40943 h 266131"/>
                </a:gdLst>
                <a:ahLst/>
                <a:cxnLst>
                  <a:cxn ang="0">
                    <a:pos x="connsiteX0" y="connsiteY0"/>
                  </a:cxn>
                  <a:cxn ang="0">
                    <a:pos x="connsiteX1" y="connsiteY1"/>
                  </a:cxn>
                  <a:cxn ang="0">
                    <a:pos x="connsiteX2" y="connsiteY2"/>
                  </a:cxn>
                </a:cxnLst>
                <a:rect l="l" t="t" r="r" b="b"/>
                <a:pathLst>
                  <a:path w="1023582" h="266131">
                    <a:moveTo>
                      <a:pt x="1023582" y="0"/>
                    </a:moveTo>
                    <a:cubicBezTo>
                      <a:pt x="849573" y="126241"/>
                      <a:pt x="675564" y="252483"/>
                      <a:pt x="504967" y="259307"/>
                    </a:cubicBezTo>
                    <a:cubicBezTo>
                      <a:pt x="334370" y="266131"/>
                      <a:pt x="167185" y="153537"/>
                      <a:pt x="0" y="40943"/>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7" name="Freeform 966"/>
              <p:cNvSpPr/>
              <p:nvPr/>
            </p:nvSpPr>
            <p:spPr>
              <a:xfrm>
                <a:off x="24989051" y="16800394"/>
                <a:ext cx="409433" cy="900752"/>
              </a:xfrm>
              <a:custGeom>
                <a:avLst/>
                <a:gdLst>
                  <a:gd name="connsiteX0" fmla="*/ 163773 w 409433"/>
                  <a:gd name="connsiteY0" fmla="*/ 900752 h 900752"/>
                  <a:gd name="connsiteX1" fmla="*/ 40943 w 409433"/>
                  <a:gd name="connsiteY1" fmla="*/ 354842 h 900752"/>
                  <a:gd name="connsiteX2" fmla="*/ 409433 w 409433"/>
                  <a:gd name="connsiteY2" fmla="*/ 0 h 900752"/>
                </a:gdLst>
                <a:ahLst/>
                <a:cxnLst>
                  <a:cxn ang="0">
                    <a:pos x="connsiteX0" y="connsiteY0"/>
                  </a:cxn>
                  <a:cxn ang="0">
                    <a:pos x="connsiteX1" y="connsiteY1"/>
                  </a:cxn>
                  <a:cxn ang="0">
                    <a:pos x="connsiteX2" y="connsiteY2"/>
                  </a:cxn>
                </a:cxnLst>
                <a:rect l="l" t="t" r="r" b="b"/>
                <a:pathLst>
                  <a:path w="409433" h="900752">
                    <a:moveTo>
                      <a:pt x="163773" y="900752"/>
                    </a:moveTo>
                    <a:cubicBezTo>
                      <a:pt x="81886" y="702859"/>
                      <a:pt x="0" y="504967"/>
                      <a:pt x="40943" y="354842"/>
                    </a:cubicBezTo>
                    <a:cubicBezTo>
                      <a:pt x="81886" y="204717"/>
                      <a:pt x="245659" y="102358"/>
                      <a:pt x="409433"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9" name="Freeform 868"/>
              <p:cNvSpPr/>
              <p:nvPr/>
            </p:nvSpPr>
            <p:spPr>
              <a:xfrm>
                <a:off x="22209642" y="18755833"/>
                <a:ext cx="427074" cy="1722474"/>
              </a:xfrm>
              <a:custGeom>
                <a:avLst/>
                <a:gdLst>
                  <a:gd name="connsiteX0" fmla="*/ 427074 w 427074"/>
                  <a:gd name="connsiteY0" fmla="*/ 1722474 h 1722474"/>
                  <a:gd name="connsiteX1" fmla="*/ 65567 w 427074"/>
                  <a:gd name="connsiteY1" fmla="*/ 414669 h 1722474"/>
                  <a:gd name="connsiteX2" fmla="*/ 33670 w 427074"/>
                  <a:gd name="connsiteY2" fmla="*/ 0 h 1722474"/>
                </a:gdLst>
                <a:ahLst/>
                <a:cxnLst>
                  <a:cxn ang="0">
                    <a:pos x="connsiteX0" y="connsiteY0"/>
                  </a:cxn>
                  <a:cxn ang="0">
                    <a:pos x="connsiteX1" y="connsiteY1"/>
                  </a:cxn>
                  <a:cxn ang="0">
                    <a:pos x="connsiteX2" y="connsiteY2"/>
                  </a:cxn>
                </a:cxnLst>
                <a:rect l="l" t="t" r="r" b="b"/>
                <a:pathLst>
                  <a:path w="427074" h="1722474">
                    <a:moveTo>
                      <a:pt x="427074" y="1722474"/>
                    </a:moveTo>
                    <a:cubicBezTo>
                      <a:pt x="279104" y="1212111"/>
                      <a:pt x="131134" y="701748"/>
                      <a:pt x="65567" y="414669"/>
                    </a:cubicBezTo>
                    <a:cubicBezTo>
                      <a:pt x="0" y="127590"/>
                      <a:pt x="16835" y="63795"/>
                      <a:pt x="33670"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6" name="Freeform 865"/>
              <p:cNvSpPr/>
              <p:nvPr/>
            </p:nvSpPr>
            <p:spPr>
              <a:xfrm>
                <a:off x="21564600" y="19202400"/>
                <a:ext cx="1219200" cy="1339702"/>
              </a:xfrm>
              <a:custGeom>
                <a:avLst/>
                <a:gdLst>
                  <a:gd name="connsiteX0" fmla="*/ 829340 w 829340"/>
                  <a:gd name="connsiteY0" fmla="*/ 1531088 h 1531088"/>
                  <a:gd name="connsiteX1" fmla="*/ 446568 w 829340"/>
                  <a:gd name="connsiteY1" fmla="*/ 723014 h 1531088"/>
                  <a:gd name="connsiteX2" fmla="*/ 0 w 829340"/>
                  <a:gd name="connsiteY2" fmla="*/ 0 h 1531088"/>
                </a:gdLst>
                <a:ahLst/>
                <a:cxnLst>
                  <a:cxn ang="0">
                    <a:pos x="connsiteX0" y="connsiteY0"/>
                  </a:cxn>
                  <a:cxn ang="0">
                    <a:pos x="connsiteX1" y="connsiteY1"/>
                  </a:cxn>
                  <a:cxn ang="0">
                    <a:pos x="connsiteX2" y="connsiteY2"/>
                  </a:cxn>
                </a:cxnLst>
                <a:rect l="l" t="t" r="r" b="b"/>
                <a:pathLst>
                  <a:path w="829340" h="1531088">
                    <a:moveTo>
                      <a:pt x="829340" y="1531088"/>
                    </a:moveTo>
                    <a:cubicBezTo>
                      <a:pt x="707065" y="1254641"/>
                      <a:pt x="584791" y="978195"/>
                      <a:pt x="446568" y="723014"/>
                    </a:cubicBezTo>
                    <a:cubicBezTo>
                      <a:pt x="308345" y="467833"/>
                      <a:pt x="154172" y="233916"/>
                      <a:pt x="0"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2" name="Freeform 861"/>
              <p:cNvSpPr/>
              <p:nvPr/>
            </p:nvSpPr>
            <p:spPr>
              <a:xfrm>
                <a:off x="22539251" y="18288000"/>
                <a:ext cx="756684" cy="3668233"/>
              </a:xfrm>
              <a:custGeom>
                <a:avLst/>
                <a:gdLst>
                  <a:gd name="connsiteX0" fmla="*/ 756684 w 756684"/>
                  <a:gd name="connsiteY0" fmla="*/ 2775098 h 2775098"/>
                  <a:gd name="connsiteX1" fmla="*/ 44302 w 756684"/>
                  <a:gd name="connsiteY1" fmla="*/ 1031358 h 2775098"/>
                  <a:gd name="connsiteX2" fmla="*/ 490870 w 756684"/>
                  <a:gd name="connsiteY2" fmla="*/ 0 h 2775098"/>
                </a:gdLst>
                <a:ahLst/>
                <a:cxnLst>
                  <a:cxn ang="0">
                    <a:pos x="connsiteX0" y="connsiteY0"/>
                  </a:cxn>
                  <a:cxn ang="0">
                    <a:pos x="connsiteX1" y="connsiteY1"/>
                  </a:cxn>
                  <a:cxn ang="0">
                    <a:pos x="connsiteX2" y="connsiteY2"/>
                  </a:cxn>
                </a:cxnLst>
                <a:rect l="l" t="t" r="r" b="b"/>
                <a:pathLst>
                  <a:path w="756684" h="2775098">
                    <a:moveTo>
                      <a:pt x="756684" y="2775098"/>
                    </a:moveTo>
                    <a:cubicBezTo>
                      <a:pt x="422644" y="2134486"/>
                      <a:pt x="88604" y="1493874"/>
                      <a:pt x="44302" y="1031358"/>
                    </a:cubicBezTo>
                    <a:cubicBezTo>
                      <a:pt x="0" y="568842"/>
                      <a:pt x="245435" y="284421"/>
                      <a:pt x="490870"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865" name="Group 864"/>
              <p:cNvGrpSpPr/>
              <p:nvPr/>
            </p:nvGrpSpPr>
            <p:grpSpPr>
              <a:xfrm>
                <a:off x="21945600" y="19964400"/>
                <a:ext cx="1600200" cy="914400"/>
                <a:chOff x="21945600" y="19964400"/>
                <a:chExt cx="1600200" cy="914400"/>
              </a:xfrm>
            </p:grpSpPr>
            <p:sp>
              <p:nvSpPr>
                <p:cNvPr id="863" name="Oval 862"/>
                <p:cNvSpPr/>
                <p:nvPr/>
              </p:nvSpPr>
              <p:spPr>
                <a:xfrm>
                  <a:off x="21945600" y="19964400"/>
                  <a:ext cx="1600200" cy="914400"/>
                </a:xfrm>
                <a:prstGeom prst="ellipse">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4" name="TextBox 863"/>
                <p:cNvSpPr txBox="1"/>
                <p:nvPr/>
              </p:nvSpPr>
              <p:spPr>
                <a:xfrm>
                  <a:off x="21945600" y="20083046"/>
                  <a:ext cx="1600200" cy="584775"/>
                </a:xfrm>
                <a:prstGeom prst="rect">
                  <a:avLst/>
                </a:prstGeom>
                <a:noFill/>
              </p:spPr>
              <p:txBody>
                <a:bodyPr wrap="square" rtlCol="0">
                  <a:spAutoFit/>
                </a:bodyPr>
                <a:lstStyle/>
                <a:p>
                  <a:pPr algn="ctr"/>
                  <a:r>
                    <a:rPr lang="en-US" sz="1600" b="1" dirty="0" err="1" smtClean="0"/>
                    <a:t>Pyruvate</a:t>
                  </a:r>
                  <a:r>
                    <a:rPr lang="en-US" sz="1600" b="1" dirty="0" smtClean="0"/>
                    <a:t> </a:t>
                  </a:r>
                  <a:r>
                    <a:rPr lang="en-US" sz="1600" b="1" dirty="0" err="1" smtClean="0"/>
                    <a:t>Dehydrogenase</a:t>
                  </a:r>
                  <a:endParaRPr lang="en-US" sz="1600" b="1" dirty="0"/>
                </a:p>
              </p:txBody>
            </p:sp>
          </p:grpSp>
          <p:sp>
            <p:nvSpPr>
              <p:cNvPr id="867" name="TextBox 866"/>
              <p:cNvSpPr txBox="1"/>
              <p:nvPr/>
            </p:nvSpPr>
            <p:spPr>
              <a:xfrm>
                <a:off x="21183600" y="18821400"/>
                <a:ext cx="685800" cy="338554"/>
              </a:xfrm>
              <a:prstGeom prst="rect">
                <a:avLst/>
              </a:prstGeom>
              <a:noFill/>
            </p:spPr>
            <p:txBody>
              <a:bodyPr wrap="square" rtlCol="0">
                <a:spAutoFit/>
              </a:bodyPr>
              <a:lstStyle/>
              <a:p>
                <a:pPr algn="ctr"/>
                <a:r>
                  <a:rPr lang="en-US" sz="1600" dirty="0" err="1" smtClean="0"/>
                  <a:t>NADH</a:t>
                </a:r>
                <a:endParaRPr lang="en-US" sz="1600" dirty="0"/>
              </a:p>
            </p:txBody>
          </p:sp>
          <p:sp>
            <p:nvSpPr>
              <p:cNvPr id="868" name="TextBox 867"/>
              <p:cNvSpPr txBox="1"/>
              <p:nvPr/>
            </p:nvSpPr>
            <p:spPr>
              <a:xfrm>
                <a:off x="21869400" y="18288000"/>
                <a:ext cx="685800" cy="338554"/>
              </a:xfrm>
              <a:prstGeom prst="rect">
                <a:avLst/>
              </a:prstGeom>
              <a:noFill/>
            </p:spPr>
            <p:txBody>
              <a:bodyPr wrap="square" rtlCol="0">
                <a:spAutoFit/>
              </a:bodyPr>
              <a:lstStyle/>
              <a:p>
                <a:pPr algn="ctr"/>
                <a:r>
                  <a:rPr lang="en-US" sz="1600" dirty="0" smtClean="0"/>
                  <a:t>CO</a:t>
                </a:r>
                <a:r>
                  <a:rPr lang="en-US" sz="1600" baseline="-25000" dirty="0" smtClean="0"/>
                  <a:t>2</a:t>
                </a:r>
                <a:endParaRPr lang="en-US" sz="1600" baseline="-25000" dirty="0"/>
              </a:p>
            </p:txBody>
          </p:sp>
          <p:sp>
            <p:nvSpPr>
              <p:cNvPr id="879" name="TextBox 878"/>
              <p:cNvSpPr txBox="1"/>
              <p:nvPr/>
            </p:nvSpPr>
            <p:spPr>
              <a:xfrm>
                <a:off x="22631400" y="17904023"/>
                <a:ext cx="1066800" cy="338554"/>
              </a:xfrm>
              <a:prstGeom prst="rect">
                <a:avLst/>
              </a:prstGeom>
              <a:noFill/>
            </p:spPr>
            <p:txBody>
              <a:bodyPr wrap="square" rtlCol="0">
                <a:spAutoFit/>
              </a:bodyPr>
              <a:lstStyle/>
              <a:p>
                <a:pPr algn="ctr"/>
                <a:r>
                  <a:rPr lang="en-US" sz="1600" dirty="0" smtClean="0"/>
                  <a:t>Acetyl-</a:t>
                </a:r>
                <a:r>
                  <a:rPr lang="en-US" sz="1600" dirty="0" err="1" smtClean="0"/>
                  <a:t>CoA</a:t>
                </a:r>
                <a:endParaRPr lang="en-US" sz="1600" dirty="0"/>
              </a:p>
            </p:txBody>
          </p:sp>
          <p:sp>
            <p:nvSpPr>
              <p:cNvPr id="934" name="TextBox 933"/>
              <p:cNvSpPr txBox="1"/>
              <p:nvPr/>
            </p:nvSpPr>
            <p:spPr>
              <a:xfrm>
                <a:off x="23698200" y="15925800"/>
                <a:ext cx="1143000" cy="338554"/>
              </a:xfrm>
              <a:prstGeom prst="rect">
                <a:avLst/>
              </a:prstGeom>
              <a:noFill/>
            </p:spPr>
            <p:txBody>
              <a:bodyPr wrap="square" rtlCol="0">
                <a:spAutoFit/>
              </a:bodyPr>
              <a:lstStyle/>
              <a:p>
                <a:pPr algn="ctr"/>
                <a:r>
                  <a:rPr lang="en-US" sz="1600" dirty="0" err="1" smtClean="0"/>
                  <a:t>Malonyl-CoA</a:t>
                </a:r>
                <a:endParaRPr lang="en-US" sz="1600" dirty="0"/>
              </a:p>
            </p:txBody>
          </p:sp>
          <p:grpSp>
            <p:nvGrpSpPr>
              <p:cNvPr id="937" name="Group 936"/>
              <p:cNvGrpSpPr/>
              <p:nvPr/>
            </p:nvGrpSpPr>
            <p:grpSpPr>
              <a:xfrm>
                <a:off x="23317211" y="16306800"/>
                <a:ext cx="1066789" cy="1421643"/>
                <a:chOff x="23218146" y="16383001"/>
                <a:chExt cx="708654" cy="1345442"/>
              </a:xfrm>
            </p:grpSpPr>
            <p:sp>
              <p:nvSpPr>
                <p:cNvPr id="933" name="Freeform 932"/>
                <p:cNvSpPr/>
                <p:nvPr/>
              </p:nvSpPr>
              <p:spPr>
                <a:xfrm>
                  <a:off x="23283081" y="16383001"/>
                  <a:ext cx="643719" cy="1345442"/>
                </a:xfrm>
                <a:custGeom>
                  <a:avLst/>
                  <a:gdLst>
                    <a:gd name="connsiteX0" fmla="*/ 0 w 420805"/>
                    <a:gd name="connsiteY0" fmla="*/ 1091821 h 1091821"/>
                    <a:gd name="connsiteX1" fmla="*/ 354841 w 420805"/>
                    <a:gd name="connsiteY1" fmla="*/ 573206 h 1091821"/>
                    <a:gd name="connsiteX2" fmla="*/ 395785 w 420805"/>
                    <a:gd name="connsiteY2" fmla="*/ 0 h 1091821"/>
                  </a:gdLst>
                  <a:ahLst/>
                  <a:cxnLst>
                    <a:cxn ang="0">
                      <a:pos x="connsiteX0" y="connsiteY0"/>
                    </a:cxn>
                    <a:cxn ang="0">
                      <a:pos x="connsiteX1" y="connsiteY1"/>
                    </a:cxn>
                    <a:cxn ang="0">
                      <a:pos x="connsiteX2" y="connsiteY2"/>
                    </a:cxn>
                  </a:cxnLst>
                  <a:rect l="l" t="t" r="r" b="b"/>
                  <a:pathLst>
                    <a:path w="420805" h="1091821">
                      <a:moveTo>
                        <a:pt x="0" y="1091821"/>
                      </a:moveTo>
                      <a:cubicBezTo>
                        <a:pt x="144438" y="923498"/>
                        <a:pt x="288877" y="755176"/>
                        <a:pt x="354841" y="573206"/>
                      </a:cubicBezTo>
                      <a:cubicBezTo>
                        <a:pt x="420805" y="391236"/>
                        <a:pt x="408295" y="195618"/>
                        <a:pt x="395785"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5" name="Freeform 934"/>
                <p:cNvSpPr/>
                <p:nvPr/>
              </p:nvSpPr>
              <p:spPr>
                <a:xfrm>
                  <a:off x="23218146" y="16909576"/>
                  <a:ext cx="651787" cy="266697"/>
                </a:xfrm>
                <a:custGeom>
                  <a:avLst/>
                  <a:gdLst>
                    <a:gd name="connsiteX0" fmla="*/ 0 w 900752"/>
                    <a:gd name="connsiteY0" fmla="*/ 122830 h 293427"/>
                    <a:gd name="connsiteX1" fmla="*/ 464024 w 900752"/>
                    <a:gd name="connsiteY1" fmla="*/ 272955 h 293427"/>
                    <a:gd name="connsiteX2" fmla="*/ 900752 w 900752"/>
                    <a:gd name="connsiteY2" fmla="*/ 0 h 293427"/>
                  </a:gdLst>
                  <a:ahLst/>
                  <a:cxnLst>
                    <a:cxn ang="0">
                      <a:pos x="connsiteX0" y="connsiteY0"/>
                    </a:cxn>
                    <a:cxn ang="0">
                      <a:pos x="connsiteX1" y="connsiteY1"/>
                    </a:cxn>
                    <a:cxn ang="0">
                      <a:pos x="connsiteX2" y="connsiteY2"/>
                    </a:cxn>
                  </a:cxnLst>
                  <a:rect l="l" t="t" r="r" b="b"/>
                  <a:pathLst>
                    <a:path w="900752" h="293427">
                      <a:moveTo>
                        <a:pt x="0" y="122830"/>
                      </a:moveTo>
                      <a:cubicBezTo>
                        <a:pt x="156949" y="208128"/>
                        <a:pt x="313899" y="293427"/>
                        <a:pt x="464024" y="272955"/>
                      </a:cubicBezTo>
                      <a:cubicBezTo>
                        <a:pt x="614149" y="252483"/>
                        <a:pt x="757450" y="126241"/>
                        <a:pt x="900752"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936" name="TextBox 935"/>
              <p:cNvSpPr txBox="1"/>
              <p:nvPr/>
            </p:nvSpPr>
            <p:spPr>
              <a:xfrm>
                <a:off x="22707600" y="16611600"/>
                <a:ext cx="838200" cy="338554"/>
              </a:xfrm>
              <a:prstGeom prst="rect">
                <a:avLst/>
              </a:prstGeom>
              <a:noFill/>
            </p:spPr>
            <p:txBody>
              <a:bodyPr wrap="square" rtlCol="0">
                <a:spAutoFit/>
              </a:bodyPr>
              <a:lstStyle/>
              <a:p>
                <a:pPr algn="ctr"/>
                <a:r>
                  <a:rPr lang="en-US" sz="1600" dirty="0" smtClean="0"/>
                  <a:t>HCO</a:t>
                </a:r>
                <a:r>
                  <a:rPr lang="en-US" sz="1600" baseline="-25000" dirty="0" smtClean="0"/>
                  <a:t>3</a:t>
                </a:r>
                <a:r>
                  <a:rPr lang="en-US" sz="1600" baseline="30000" dirty="0" smtClean="0"/>
                  <a:t>-</a:t>
                </a:r>
                <a:endParaRPr lang="en-US" sz="1600" baseline="30000" dirty="0"/>
              </a:p>
            </p:txBody>
          </p:sp>
          <p:cxnSp>
            <p:nvCxnSpPr>
              <p:cNvPr id="939" name="Straight Arrow Connector 938"/>
              <p:cNvCxnSpPr/>
              <p:nvPr/>
            </p:nvCxnSpPr>
            <p:spPr>
              <a:xfrm>
                <a:off x="23088600" y="13792200"/>
                <a:ext cx="0" cy="2743200"/>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944" name="TextBox 943"/>
              <p:cNvSpPr txBox="1"/>
              <p:nvPr/>
            </p:nvSpPr>
            <p:spPr>
              <a:xfrm>
                <a:off x="22631400" y="13335000"/>
                <a:ext cx="990600" cy="338554"/>
              </a:xfrm>
              <a:prstGeom prst="rect">
                <a:avLst/>
              </a:prstGeom>
              <a:noFill/>
            </p:spPr>
            <p:txBody>
              <a:bodyPr wrap="square" rtlCol="0">
                <a:spAutoFit/>
              </a:bodyPr>
              <a:lstStyle/>
              <a:p>
                <a:pPr algn="ctr"/>
                <a:r>
                  <a:rPr lang="en-US" sz="1600" dirty="0" smtClean="0"/>
                  <a:t>CO</a:t>
                </a:r>
                <a:r>
                  <a:rPr lang="en-US" sz="1600" baseline="-25000" dirty="0" smtClean="0"/>
                  <a:t>2</a:t>
                </a:r>
                <a:r>
                  <a:rPr lang="en-US" sz="1600" dirty="0" smtClean="0"/>
                  <a:t> + H</a:t>
                </a:r>
                <a:r>
                  <a:rPr lang="en-US" sz="1600" baseline="-25000" dirty="0" smtClean="0"/>
                  <a:t>2</a:t>
                </a:r>
                <a:r>
                  <a:rPr lang="en-US" sz="1600" dirty="0" smtClean="0"/>
                  <a:t>O</a:t>
                </a:r>
                <a:endParaRPr lang="en-US" sz="1600" dirty="0"/>
              </a:p>
            </p:txBody>
          </p:sp>
          <p:grpSp>
            <p:nvGrpSpPr>
              <p:cNvPr id="949" name="Group 948"/>
              <p:cNvGrpSpPr/>
              <p:nvPr/>
            </p:nvGrpSpPr>
            <p:grpSpPr>
              <a:xfrm>
                <a:off x="22555200" y="14401800"/>
                <a:ext cx="1143000" cy="1066800"/>
                <a:chOff x="22555200" y="14401800"/>
                <a:chExt cx="1143000" cy="1066800"/>
              </a:xfrm>
            </p:grpSpPr>
            <p:sp>
              <p:nvSpPr>
                <p:cNvPr id="942" name="Oval 941"/>
                <p:cNvSpPr/>
                <p:nvPr/>
              </p:nvSpPr>
              <p:spPr>
                <a:xfrm>
                  <a:off x="22555200" y="14401800"/>
                  <a:ext cx="1143000" cy="1066800"/>
                </a:xfrm>
                <a:prstGeom prst="ellipse">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5" name="TextBox 944"/>
                <p:cNvSpPr txBox="1"/>
                <p:nvPr/>
              </p:nvSpPr>
              <p:spPr>
                <a:xfrm>
                  <a:off x="22555200" y="14630400"/>
                  <a:ext cx="1143000" cy="584775"/>
                </a:xfrm>
                <a:prstGeom prst="rect">
                  <a:avLst/>
                </a:prstGeom>
                <a:noFill/>
              </p:spPr>
              <p:txBody>
                <a:bodyPr wrap="square" rtlCol="0">
                  <a:spAutoFit/>
                </a:bodyPr>
                <a:lstStyle/>
                <a:p>
                  <a:pPr algn="ctr"/>
                  <a:r>
                    <a:rPr lang="en-US" sz="1600" b="1" dirty="0" smtClean="0"/>
                    <a:t>Carbonic </a:t>
                  </a:r>
                  <a:r>
                    <a:rPr lang="en-US" sz="1600" b="1" dirty="0" err="1" smtClean="0"/>
                    <a:t>Anhydrase</a:t>
                  </a:r>
                  <a:endParaRPr lang="en-US" sz="1600" b="1" dirty="0"/>
                </a:p>
              </p:txBody>
            </p:sp>
          </p:grpSp>
          <p:cxnSp>
            <p:nvCxnSpPr>
              <p:cNvPr id="961" name="Straight Arrow Connector 960"/>
              <p:cNvCxnSpPr/>
              <p:nvPr/>
            </p:nvCxnSpPr>
            <p:spPr>
              <a:xfrm flipV="1">
                <a:off x="24307800" y="14554200"/>
                <a:ext cx="0" cy="12954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62" name="TextBox 961"/>
              <p:cNvSpPr txBox="1"/>
              <p:nvPr/>
            </p:nvSpPr>
            <p:spPr>
              <a:xfrm>
                <a:off x="23774400" y="14173200"/>
                <a:ext cx="1143000" cy="338554"/>
              </a:xfrm>
              <a:prstGeom prst="rect">
                <a:avLst/>
              </a:prstGeom>
              <a:noFill/>
            </p:spPr>
            <p:txBody>
              <a:bodyPr wrap="square" rtlCol="0">
                <a:spAutoFit/>
              </a:bodyPr>
              <a:lstStyle/>
              <a:p>
                <a:pPr algn="ctr"/>
                <a:r>
                  <a:rPr lang="en-US" sz="1600" dirty="0" err="1" smtClean="0"/>
                  <a:t>Malonyl-ACP</a:t>
                </a:r>
                <a:endParaRPr lang="en-US" sz="1600" dirty="0"/>
              </a:p>
            </p:txBody>
          </p:sp>
          <p:sp>
            <p:nvSpPr>
              <p:cNvPr id="963" name="TextBox 962"/>
              <p:cNvSpPr txBox="1"/>
              <p:nvPr/>
            </p:nvSpPr>
            <p:spPr>
              <a:xfrm>
                <a:off x="23545800" y="12649200"/>
                <a:ext cx="1600200" cy="338554"/>
              </a:xfrm>
              <a:prstGeom prst="rect">
                <a:avLst/>
              </a:prstGeom>
              <a:noFill/>
            </p:spPr>
            <p:txBody>
              <a:bodyPr wrap="square" rtlCol="0">
                <a:spAutoFit/>
              </a:bodyPr>
              <a:lstStyle/>
              <a:p>
                <a:pPr algn="ctr"/>
                <a:r>
                  <a:rPr lang="en-US" sz="1600" dirty="0" smtClean="0"/>
                  <a:t>3-Ketobutyryl-ACP</a:t>
                </a:r>
                <a:endParaRPr lang="en-US" sz="1600" dirty="0"/>
              </a:p>
            </p:txBody>
          </p:sp>
          <p:grpSp>
            <p:nvGrpSpPr>
              <p:cNvPr id="964" name="Group 963"/>
              <p:cNvGrpSpPr/>
              <p:nvPr/>
            </p:nvGrpSpPr>
            <p:grpSpPr>
              <a:xfrm>
                <a:off x="24003000" y="16840200"/>
                <a:ext cx="1219200" cy="609600"/>
                <a:chOff x="23850600" y="16687800"/>
                <a:chExt cx="1219200" cy="609600"/>
              </a:xfrm>
            </p:grpSpPr>
            <p:sp>
              <p:nvSpPr>
                <p:cNvPr id="965" name="Oval 964"/>
                <p:cNvSpPr/>
                <p:nvPr/>
              </p:nvSpPr>
              <p:spPr>
                <a:xfrm>
                  <a:off x="23850600" y="16687800"/>
                  <a:ext cx="1219200" cy="609600"/>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6" name="TextBox 965"/>
                <p:cNvSpPr txBox="1"/>
                <p:nvPr/>
              </p:nvSpPr>
              <p:spPr>
                <a:xfrm>
                  <a:off x="24003000" y="16840200"/>
                  <a:ext cx="914400" cy="338554"/>
                </a:xfrm>
                <a:prstGeom prst="rect">
                  <a:avLst/>
                </a:prstGeom>
                <a:noFill/>
              </p:spPr>
              <p:txBody>
                <a:bodyPr wrap="square" rtlCol="0">
                  <a:spAutoFit/>
                </a:bodyPr>
                <a:lstStyle/>
                <a:p>
                  <a:pPr algn="ctr"/>
                  <a:r>
                    <a:rPr lang="en-US" sz="1600" b="1" dirty="0" err="1" smtClean="0"/>
                    <a:t>ACCase</a:t>
                  </a:r>
                  <a:endParaRPr lang="en-US" sz="1600" b="1" dirty="0"/>
                </a:p>
              </p:txBody>
            </p:sp>
          </p:grpSp>
          <p:grpSp>
            <p:nvGrpSpPr>
              <p:cNvPr id="948" name="Group 947"/>
              <p:cNvGrpSpPr/>
              <p:nvPr/>
            </p:nvGrpSpPr>
            <p:grpSpPr>
              <a:xfrm>
                <a:off x="23850600" y="14859000"/>
                <a:ext cx="2057400" cy="685800"/>
                <a:chOff x="23622000" y="16611600"/>
                <a:chExt cx="2057400" cy="685800"/>
              </a:xfrm>
            </p:grpSpPr>
            <p:sp>
              <p:nvSpPr>
                <p:cNvPr id="946" name="Oval 945"/>
                <p:cNvSpPr/>
                <p:nvPr/>
              </p:nvSpPr>
              <p:spPr>
                <a:xfrm>
                  <a:off x="23622000" y="16611600"/>
                  <a:ext cx="2057400" cy="685800"/>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7" name="TextBox 946"/>
                <p:cNvSpPr txBox="1"/>
                <p:nvPr/>
              </p:nvSpPr>
              <p:spPr>
                <a:xfrm>
                  <a:off x="23698200" y="16687800"/>
                  <a:ext cx="1905000" cy="584775"/>
                </a:xfrm>
                <a:prstGeom prst="rect">
                  <a:avLst/>
                </a:prstGeom>
                <a:noFill/>
              </p:spPr>
              <p:txBody>
                <a:bodyPr wrap="square" rtlCol="0">
                  <a:spAutoFit/>
                </a:bodyPr>
                <a:lstStyle/>
                <a:p>
                  <a:pPr algn="ctr"/>
                  <a:r>
                    <a:rPr lang="en-US" sz="1600" b="1" dirty="0" err="1" smtClean="0"/>
                    <a:t>Malonyl-CoA:ACP</a:t>
                  </a:r>
                  <a:r>
                    <a:rPr lang="en-US" sz="1600" b="1" dirty="0" smtClean="0"/>
                    <a:t> </a:t>
                  </a:r>
                  <a:r>
                    <a:rPr lang="en-US" sz="1600" b="1" dirty="0" err="1" smtClean="0"/>
                    <a:t>Transacylase</a:t>
                  </a:r>
                  <a:endParaRPr lang="en-US" sz="1600" b="1" dirty="0"/>
                </a:p>
              </p:txBody>
            </p:sp>
          </p:grpSp>
          <p:sp>
            <p:nvSpPr>
              <p:cNvPr id="968" name="TextBox 967"/>
              <p:cNvSpPr txBox="1"/>
              <p:nvPr/>
            </p:nvSpPr>
            <p:spPr>
              <a:xfrm>
                <a:off x="25069800" y="17678400"/>
                <a:ext cx="685800" cy="338554"/>
              </a:xfrm>
              <a:prstGeom prst="rect">
                <a:avLst/>
              </a:prstGeom>
              <a:noFill/>
            </p:spPr>
            <p:txBody>
              <a:bodyPr wrap="square" rtlCol="0">
                <a:spAutoFit/>
              </a:bodyPr>
              <a:lstStyle/>
              <a:p>
                <a:pPr algn="ctr"/>
                <a:r>
                  <a:rPr lang="en-US" sz="1600" dirty="0" smtClean="0"/>
                  <a:t>ATP</a:t>
                </a:r>
                <a:endParaRPr lang="en-US" sz="1600" dirty="0"/>
              </a:p>
            </p:txBody>
          </p:sp>
          <p:sp>
            <p:nvSpPr>
              <p:cNvPr id="969" name="TextBox 968"/>
              <p:cNvSpPr txBox="1"/>
              <p:nvPr/>
            </p:nvSpPr>
            <p:spPr>
              <a:xfrm>
                <a:off x="25374600" y="16687801"/>
                <a:ext cx="838200" cy="338554"/>
              </a:xfrm>
              <a:prstGeom prst="rect">
                <a:avLst/>
              </a:prstGeom>
              <a:noFill/>
            </p:spPr>
            <p:txBody>
              <a:bodyPr wrap="square" rtlCol="0">
                <a:spAutoFit/>
              </a:bodyPr>
              <a:lstStyle/>
              <a:p>
                <a:pPr algn="ctr"/>
                <a:r>
                  <a:rPr lang="en-US" sz="1600" dirty="0" smtClean="0"/>
                  <a:t>ADP + P</a:t>
                </a:r>
                <a:r>
                  <a:rPr lang="en-US" sz="1600" baseline="-25000" dirty="0" smtClean="0"/>
                  <a:t>i</a:t>
                </a:r>
                <a:endParaRPr lang="en-US" sz="1600" baseline="-25000" dirty="0"/>
              </a:p>
            </p:txBody>
          </p:sp>
          <p:cxnSp>
            <p:nvCxnSpPr>
              <p:cNvPr id="970" name="Straight Arrow Connector 969"/>
              <p:cNvCxnSpPr/>
              <p:nvPr/>
            </p:nvCxnSpPr>
            <p:spPr>
              <a:xfrm flipV="1">
                <a:off x="24307800" y="13030200"/>
                <a:ext cx="0" cy="10668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972" name="Group 971"/>
              <p:cNvGrpSpPr/>
              <p:nvPr/>
            </p:nvGrpSpPr>
            <p:grpSpPr>
              <a:xfrm>
                <a:off x="24079200" y="13258800"/>
                <a:ext cx="1219200" cy="609600"/>
                <a:chOff x="23850600" y="16687800"/>
                <a:chExt cx="1219200" cy="609600"/>
              </a:xfrm>
            </p:grpSpPr>
            <p:sp>
              <p:nvSpPr>
                <p:cNvPr id="973" name="Oval 972"/>
                <p:cNvSpPr/>
                <p:nvPr/>
              </p:nvSpPr>
              <p:spPr>
                <a:xfrm>
                  <a:off x="23850600" y="16687800"/>
                  <a:ext cx="1219200" cy="609600"/>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4" name="TextBox 973"/>
                <p:cNvSpPr txBox="1"/>
                <p:nvPr/>
              </p:nvSpPr>
              <p:spPr>
                <a:xfrm>
                  <a:off x="24003000" y="16840200"/>
                  <a:ext cx="914400" cy="338554"/>
                </a:xfrm>
                <a:prstGeom prst="rect">
                  <a:avLst/>
                </a:prstGeom>
                <a:noFill/>
              </p:spPr>
              <p:txBody>
                <a:bodyPr wrap="square" rtlCol="0">
                  <a:spAutoFit/>
                </a:bodyPr>
                <a:lstStyle/>
                <a:p>
                  <a:pPr algn="ctr"/>
                  <a:r>
                    <a:rPr lang="en-US" sz="1600" b="1" dirty="0" err="1" smtClean="0"/>
                    <a:t>KASIII</a:t>
                  </a:r>
                  <a:endParaRPr lang="en-US" sz="1600" b="1" dirty="0"/>
                </a:p>
              </p:txBody>
            </p:sp>
          </p:grpSp>
          <p:sp>
            <p:nvSpPr>
              <p:cNvPr id="977" name="Freeform 976"/>
              <p:cNvSpPr/>
              <p:nvPr/>
            </p:nvSpPr>
            <p:spPr>
              <a:xfrm>
                <a:off x="24306663" y="11887200"/>
                <a:ext cx="3509749" cy="696036"/>
              </a:xfrm>
              <a:custGeom>
                <a:avLst/>
                <a:gdLst>
                  <a:gd name="connsiteX0" fmla="*/ 0 w 3509749"/>
                  <a:gd name="connsiteY0" fmla="*/ 1064525 h 1146412"/>
                  <a:gd name="connsiteX1" fmla="*/ 382137 w 3509749"/>
                  <a:gd name="connsiteY1" fmla="*/ 464024 h 1146412"/>
                  <a:gd name="connsiteX2" fmla="*/ 1228298 w 3509749"/>
                  <a:gd name="connsiteY2" fmla="*/ 109182 h 1146412"/>
                  <a:gd name="connsiteX3" fmla="*/ 2347415 w 3509749"/>
                  <a:gd name="connsiteY3" fmla="*/ 40943 h 1146412"/>
                  <a:gd name="connsiteX4" fmla="*/ 3316406 w 3509749"/>
                  <a:gd name="connsiteY4" fmla="*/ 354842 h 1146412"/>
                  <a:gd name="connsiteX5" fmla="*/ 3507474 w 3509749"/>
                  <a:gd name="connsiteY5" fmla="*/ 1146412 h 11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9749" h="1146412">
                    <a:moveTo>
                      <a:pt x="0" y="1064525"/>
                    </a:moveTo>
                    <a:cubicBezTo>
                      <a:pt x="88710" y="843886"/>
                      <a:pt x="177421" y="623248"/>
                      <a:pt x="382137" y="464024"/>
                    </a:cubicBezTo>
                    <a:cubicBezTo>
                      <a:pt x="586853" y="304800"/>
                      <a:pt x="900752" y="179695"/>
                      <a:pt x="1228298" y="109182"/>
                    </a:cubicBezTo>
                    <a:cubicBezTo>
                      <a:pt x="1555844" y="38669"/>
                      <a:pt x="1999397" y="0"/>
                      <a:pt x="2347415" y="40943"/>
                    </a:cubicBezTo>
                    <a:cubicBezTo>
                      <a:pt x="2695433" y="81886"/>
                      <a:pt x="3123063" y="170597"/>
                      <a:pt x="3316406" y="354842"/>
                    </a:cubicBezTo>
                    <a:cubicBezTo>
                      <a:pt x="3509749" y="539087"/>
                      <a:pt x="3508611" y="842749"/>
                      <a:pt x="3507474" y="1146412"/>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8" name="TextBox 977"/>
              <p:cNvSpPr txBox="1"/>
              <p:nvPr/>
            </p:nvSpPr>
            <p:spPr>
              <a:xfrm>
                <a:off x="26898600" y="12649200"/>
                <a:ext cx="1828800" cy="338554"/>
              </a:xfrm>
              <a:prstGeom prst="rect">
                <a:avLst/>
              </a:prstGeom>
              <a:noFill/>
            </p:spPr>
            <p:txBody>
              <a:bodyPr wrap="square" rtlCol="0">
                <a:spAutoFit/>
              </a:bodyPr>
              <a:lstStyle/>
              <a:p>
                <a:pPr algn="ctr"/>
                <a:r>
                  <a:rPr lang="en-US" sz="1600" dirty="0" smtClean="0"/>
                  <a:t>3-Hydroxybutyryl-ACP</a:t>
                </a:r>
                <a:endParaRPr lang="en-US" sz="1600" dirty="0"/>
              </a:p>
            </p:txBody>
          </p:sp>
          <p:grpSp>
            <p:nvGrpSpPr>
              <p:cNvPr id="979" name="Group 978"/>
              <p:cNvGrpSpPr/>
              <p:nvPr/>
            </p:nvGrpSpPr>
            <p:grpSpPr>
              <a:xfrm>
                <a:off x="25222200" y="11582400"/>
                <a:ext cx="2057400" cy="609609"/>
                <a:chOff x="23850600" y="16687770"/>
                <a:chExt cx="1219200" cy="696695"/>
              </a:xfrm>
            </p:grpSpPr>
            <p:sp>
              <p:nvSpPr>
                <p:cNvPr id="980" name="Oval 979"/>
                <p:cNvSpPr/>
                <p:nvPr/>
              </p:nvSpPr>
              <p:spPr>
                <a:xfrm>
                  <a:off x="23850600" y="16687770"/>
                  <a:ext cx="1219200" cy="696684"/>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1" name="TextBox 980"/>
                <p:cNvSpPr txBox="1"/>
                <p:nvPr/>
              </p:nvSpPr>
              <p:spPr>
                <a:xfrm>
                  <a:off x="24003000" y="16716152"/>
                  <a:ext cx="914400" cy="668313"/>
                </a:xfrm>
                <a:prstGeom prst="rect">
                  <a:avLst/>
                </a:prstGeom>
                <a:noFill/>
              </p:spPr>
              <p:txBody>
                <a:bodyPr wrap="square" rtlCol="0">
                  <a:spAutoFit/>
                </a:bodyPr>
                <a:lstStyle/>
                <a:p>
                  <a:pPr algn="ctr"/>
                  <a:r>
                    <a:rPr lang="en-US" sz="1600" b="1" dirty="0" smtClean="0"/>
                    <a:t>3-Keto-ACP </a:t>
                  </a:r>
                  <a:r>
                    <a:rPr lang="en-US" sz="1600" b="1" dirty="0" err="1" smtClean="0"/>
                    <a:t>Reductase</a:t>
                  </a:r>
                  <a:endParaRPr lang="en-US" sz="1600" b="1" dirty="0"/>
                </a:p>
              </p:txBody>
            </p:sp>
          </p:grpSp>
          <p:sp>
            <p:nvSpPr>
              <p:cNvPr id="983" name="Rectangle 982"/>
              <p:cNvSpPr/>
              <p:nvPr/>
            </p:nvSpPr>
            <p:spPr>
              <a:xfrm>
                <a:off x="25298400" y="11125200"/>
                <a:ext cx="670789" cy="338554"/>
              </a:xfrm>
              <a:prstGeom prst="rect">
                <a:avLst/>
              </a:prstGeom>
            </p:spPr>
            <p:txBody>
              <a:bodyPr wrap="none">
                <a:spAutoFit/>
              </a:bodyPr>
              <a:lstStyle/>
              <a:p>
                <a:r>
                  <a:rPr lang="en-US" sz="1600" dirty="0" err="1" smtClean="0"/>
                  <a:t>NADP</a:t>
                </a:r>
                <a:r>
                  <a:rPr lang="en-US" sz="1600" baseline="30000" dirty="0" smtClean="0"/>
                  <a:t>+</a:t>
                </a:r>
                <a:r>
                  <a:rPr lang="en-US" sz="1600" dirty="0" smtClean="0"/>
                  <a:t> </a:t>
                </a:r>
                <a:endParaRPr lang="en-US" sz="1600" dirty="0"/>
              </a:p>
            </p:txBody>
          </p:sp>
          <p:sp>
            <p:nvSpPr>
              <p:cNvPr id="984" name="Rectangle 983"/>
              <p:cNvSpPr/>
              <p:nvPr/>
            </p:nvSpPr>
            <p:spPr>
              <a:xfrm>
                <a:off x="26974800" y="11125200"/>
                <a:ext cx="723001" cy="338554"/>
              </a:xfrm>
              <a:prstGeom prst="rect">
                <a:avLst/>
              </a:prstGeom>
            </p:spPr>
            <p:txBody>
              <a:bodyPr wrap="none">
                <a:spAutoFit/>
              </a:bodyPr>
              <a:lstStyle/>
              <a:p>
                <a:r>
                  <a:rPr lang="en-US" sz="1600" dirty="0" err="1" smtClean="0"/>
                  <a:t>NADPH</a:t>
                </a:r>
                <a:r>
                  <a:rPr lang="en-US" sz="1600" dirty="0" smtClean="0"/>
                  <a:t> </a:t>
                </a:r>
                <a:endParaRPr lang="en-US" sz="1600" dirty="0"/>
              </a:p>
            </p:txBody>
          </p:sp>
          <p:grpSp>
            <p:nvGrpSpPr>
              <p:cNvPr id="1009" name="Group 1008"/>
              <p:cNvGrpSpPr/>
              <p:nvPr/>
            </p:nvGrpSpPr>
            <p:grpSpPr>
              <a:xfrm>
                <a:off x="25755600" y="18516599"/>
                <a:ext cx="2394857" cy="2684522"/>
                <a:chOff x="25755600" y="18516599"/>
                <a:chExt cx="2394857" cy="2684522"/>
              </a:xfrm>
            </p:grpSpPr>
            <p:sp>
              <p:nvSpPr>
                <p:cNvPr id="1003" name="Freeform 1002"/>
                <p:cNvSpPr/>
                <p:nvPr/>
              </p:nvSpPr>
              <p:spPr>
                <a:xfrm>
                  <a:off x="26230997" y="18745199"/>
                  <a:ext cx="1337481" cy="441278"/>
                </a:xfrm>
                <a:custGeom>
                  <a:avLst/>
                  <a:gdLst>
                    <a:gd name="connsiteX0" fmla="*/ 1337481 w 1337481"/>
                    <a:gd name="connsiteY0" fmla="*/ 436729 h 441278"/>
                    <a:gd name="connsiteX1" fmla="*/ 450376 w 1337481"/>
                    <a:gd name="connsiteY1" fmla="*/ 368490 h 441278"/>
                    <a:gd name="connsiteX2" fmla="*/ 0 w 1337481"/>
                    <a:gd name="connsiteY2" fmla="*/ 0 h 441278"/>
                  </a:gdLst>
                  <a:ahLst/>
                  <a:cxnLst>
                    <a:cxn ang="0">
                      <a:pos x="connsiteX0" y="connsiteY0"/>
                    </a:cxn>
                    <a:cxn ang="0">
                      <a:pos x="connsiteX1" y="connsiteY1"/>
                    </a:cxn>
                    <a:cxn ang="0">
                      <a:pos x="connsiteX2" y="connsiteY2"/>
                    </a:cxn>
                  </a:cxnLst>
                  <a:rect l="l" t="t" r="r" b="b"/>
                  <a:pathLst>
                    <a:path w="1337481" h="441278">
                      <a:moveTo>
                        <a:pt x="1337481" y="436729"/>
                      </a:moveTo>
                      <a:cubicBezTo>
                        <a:pt x="1005385" y="439003"/>
                        <a:pt x="673290" y="441278"/>
                        <a:pt x="450376" y="368490"/>
                      </a:cubicBezTo>
                      <a:cubicBezTo>
                        <a:pt x="227463" y="295702"/>
                        <a:pt x="113731" y="147851"/>
                        <a:pt x="0"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4" name="Freeform 1003"/>
                <p:cNvSpPr/>
                <p:nvPr/>
              </p:nvSpPr>
              <p:spPr>
                <a:xfrm>
                  <a:off x="26212800" y="19659599"/>
                  <a:ext cx="1337481" cy="441278"/>
                </a:xfrm>
                <a:custGeom>
                  <a:avLst/>
                  <a:gdLst>
                    <a:gd name="connsiteX0" fmla="*/ 1337481 w 1337481"/>
                    <a:gd name="connsiteY0" fmla="*/ 436729 h 441278"/>
                    <a:gd name="connsiteX1" fmla="*/ 450376 w 1337481"/>
                    <a:gd name="connsiteY1" fmla="*/ 368490 h 441278"/>
                    <a:gd name="connsiteX2" fmla="*/ 0 w 1337481"/>
                    <a:gd name="connsiteY2" fmla="*/ 0 h 441278"/>
                  </a:gdLst>
                  <a:ahLst/>
                  <a:cxnLst>
                    <a:cxn ang="0">
                      <a:pos x="connsiteX0" y="connsiteY0"/>
                    </a:cxn>
                    <a:cxn ang="0">
                      <a:pos x="connsiteX1" y="connsiteY1"/>
                    </a:cxn>
                    <a:cxn ang="0">
                      <a:pos x="connsiteX2" y="connsiteY2"/>
                    </a:cxn>
                  </a:cxnLst>
                  <a:rect l="l" t="t" r="r" b="b"/>
                  <a:pathLst>
                    <a:path w="1337481" h="441278">
                      <a:moveTo>
                        <a:pt x="1337481" y="436729"/>
                      </a:moveTo>
                      <a:cubicBezTo>
                        <a:pt x="1005385" y="439003"/>
                        <a:pt x="673290" y="441278"/>
                        <a:pt x="450376" y="368490"/>
                      </a:cubicBezTo>
                      <a:cubicBezTo>
                        <a:pt x="227463" y="295702"/>
                        <a:pt x="113731" y="147851"/>
                        <a:pt x="0"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5" name="Freeform 1004"/>
                <p:cNvSpPr/>
                <p:nvPr/>
              </p:nvSpPr>
              <p:spPr>
                <a:xfrm>
                  <a:off x="26212800" y="20589921"/>
                  <a:ext cx="1337481" cy="441278"/>
                </a:xfrm>
                <a:custGeom>
                  <a:avLst/>
                  <a:gdLst>
                    <a:gd name="connsiteX0" fmla="*/ 1337481 w 1337481"/>
                    <a:gd name="connsiteY0" fmla="*/ 436729 h 441278"/>
                    <a:gd name="connsiteX1" fmla="*/ 450376 w 1337481"/>
                    <a:gd name="connsiteY1" fmla="*/ 368490 h 441278"/>
                    <a:gd name="connsiteX2" fmla="*/ 0 w 1337481"/>
                    <a:gd name="connsiteY2" fmla="*/ 0 h 441278"/>
                  </a:gdLst>
                  <a:ahLst/>
                  <a:cxnLst>
                    <a:cxn ang="0">
                      <a:pos x="connsiteX0" y="connsiteY0"/>
                    </a:cxn>
                    <a:cxn ang="0">
                      <a:pos x="connsiteX1" y="connsiteY1"/>
                    </a:cxn>
                    <a:cxn ang="0">
                      <a:pos x="connsiteX2" y="connsiteY2"/>
                    </a:cxn>
                  </a:cxnLst>
                  <a:rect l="l" t="t" r="r" b="b"/>
                  <a:pathLst>
                    <a:path w="1337481" h="441278">
                      <a:moveTo>
                        <a:pt x="1337481" y="436729"/>
                      </a:moveTo>
                      <a:cubicBezTo>
                        <a:pt x="1005385" y="439003"/>
                        <a:pt x="673290" y="441278"/>
                        <a:pt x="450376" y="368490"/>
                      </a:cubicBezTo>
                      <a:cubicBezTo>
                        <a:pt x="227463" y="295702"/>
                        <a:pt x="113731" y="147851"/>
                        <a:pt x="0"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1" name="Freeform 1000"/>
                <p:cNvSpPr/>
                <p:nvPr/>
              </p:nvSpPr>
              <p:spPr>
                <a:xfrm>
                  <a:off x="27590898" y="19324687"/>
                  <a:ext cx="559559" cy="744940"/>
                </a:xfrm>
                <a:custGeom>
                  <a:avLst/>
                  <a:gdLst>
                    <a:gd name="connsiteX0" fmla="*/ 68239 w 559559"/>
                    <a:gd name="connsiteY0" fmla="*/ 723331 h 723331"/>
                    <a:gd name="connsiteX1" fmla="*/ 81887 w 559559"/>
                    <a:gd name="connsiteY1" fmla="*/ 259307 h 723331"/>
                    <a:gd name="connsiteX2" fmla="*/ 559559 w 559559"/>
                    <a:gd name="connsiteY2" fmla="*/ 0 h 723331"/>
                  </a:gdLst>
                  <a:ahLst/>
                  <a:cxnLst>
                    <a:cxn ang="0">
                      <a:pos x="connsiteX0" y="connsiteY0"/>
                    </a:cxn>
                    <a:cxn ang="0">
                      <a:pos x="connsiteX1" y="connsiteY1"/>
                    </a:cxn>
                    <a:cxn ang="0">
                      <a:pos x="connsiteX2" y="connsiteY2"/>
                    </a:cxn>
                  </a:cxnLst>
                  <a:rect l="l" t="t" r="r" b="b"/>
                  <a:pathLst>
                    <a:path w="559559" h="723331">
                      <a:moveTo>
                        <a:pt x="68239" y="723331"/>
                      </a:moveTo>
                      <a:cubicBezTo>
                        <a:pt x="34119" y="551596"/>
                        <a:pt x="0" y="379862"/>
                        <a:pt x="81887" y="259307"/>
                      </a:cubicBezTo>
                      <a:cubicBezTo>
                        <a:pt x="163774" y="138752"/>
                        <a:pt x="361666" y="69376"/>
                        <a:pt x="559559"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2" name="Freeform 991"/>
                <p:cNvSpPr/>
                <p:nvPr/>
              </p:nvSpPr>
              <p:spPr>
                <a:xfrm rot="913812">
                  <a:off x="27391349" y="19693594"/>
                  <a:ext cx="599919" cy="1507527"/>
                </a:xfrm>
                <a:custGeom>
                  <a:avLst/>
                  <a:gdLst>
                    <a:gd name="connsiteX0" fmla="*/ 102358 w 634621"/>
                    <a:gd name="connsiteY0" fmla="*/ 1569493 h 1569493"/>
                    <a:gd name="connsiteX1" fmla="*/ 88710 w 634621"/>
                    <a:gd name="connsiteY1" fmla="*/ 586854 h 1569493"/>
                    <a:gd name="connsiteX2" fmla="*/ 634621 w 634621"/>
                    <a:gd name="connsiteY2" fmla="*/ 0 h 1569493"/>
                  </a:gdLst>
                  <a:ahLst/>
                  <a:cxnLst>
                    <a:cxn ang="0">
                      <a:pos x="connsiteX0" y="connsiteY0"/>
                    </a:cxn>
                    <a:cxn ang="0">
                      <a:pos x="connsiteX1" y="connsiteY1"/>
                    </a:cxn>
                    <a:cxn ang="0">
                      <a:pos x="connsiteX2" y="connsiteY2"/>
                    </a:cxn>
                  </a:cxnLst>
                  <a:rect l="l" t="t" r="r" b="b"/>
                  <a:pathLst>
                    <a:path w="634621" h="1569493">
                      <a:moveTo>
                        <a:pt x="102358" y="1569493"/>
                      </a:moveTo>
                      <a:cubicBezTo>
                        <a:pt x="51179" y="1208964"/>
                        <a:pt x="0" y="848436"/>
                        <a:pt x="88710" y="586854"/>
                      </a:cubicBezTo>
                      <a:cubicBezTo>
                        <a:pt x="177420" y="325272"/>
                        <a:pt x="406020" y="162636"/>
                        <a:pt x="634621"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989" name="Group 988"/>
                <p:cNvGrpSpPr/>
                <p:nvPr/>
              </p:nvGrpSpPr>
              <p:grpSpPr>
                <a:xfrm>
                  <a:off x="26517600" y="20573999"/>
                  <a:ext cx="1219200" cy="609600"/>
                  <a:chOff x="23850600" y="15239999"/>
                  <a:chExt cx="1219200" cy="609600"/>
                </a:xfrm>
              </p:grpSpPr>
              <p:sp>
                <p:nvSpPr>
                  <p:cNvPr id="990" name="Oval 989"/>
                  <p:cNvSpPr/>
                  <p:nvPr/>
                </p:nvSpPr>
                <p:spPr>
                  <a:xfrm>
                    <a:off x="23850600" y="15239999"/>
                    <a:ext cx="1219200" cy="609600"/>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1" name="TextBox 990"/>
                  <p:cNvSpPr txBox="1"/>
                  <p:nvPr/>
                </p:nvSpPr>
                <p:spPr>
                  <a:xfrm>
                    <a:off x="24003000" y="15392399"/>
                    <a:ext cx="914400" cy="338554"/>
                  </a:xfrm>
                  <a:prstGeom prst="rect">
                    <a:avLst/>
                  </a:prstGeom>
                  <a:noFill/>
                </p:spPr>
                <p:txBody>
                  <a:bodyPr wrap="square" rtlCol="0">
                    <a:spAutoFit/>
                  </a:bodyPr>
                  <a:lstStyle/>
                  <a:p>
                    <a:pPr algn="ctr"/>
                    <a:r>
                      <a:rPr lang="en-US" sz="1600" b="1" dirty="0" err="1" smtClean="0"/>
                      <a:t>FATB</a:t>
                    </a:r>
                    <a:endParaRPr lang="en-US" sz="1600" b="1" dirty="0"/>
                  </a:p>
                </p:txBody>
              </p:sp>
            </p:grpSp>
            <p:sp>
              <p:nvSpPr>
                <p:cNvPr id="993" name="Freeform 992"/>
                <p:cNvSpPr/>
                <p:nvPr/>
              </p:nvSpPr>
              <p:spPr>
                <a:xfrm>
                  <a:off x="27464657" y="18835913"/>
                  <a:ext cx="685800" cy="1112293"/>
                </a:xfrm>
                <a:custGeom>
                  <a:avLst/>
                  <a:gdLst>
                    <a:gd name="connsiteX0" fmla="*/ 102358 w 634621"/>
                    <a:gd name="connsiteY0" fmla="*/ 1569493 h 1569493"/>
                    <a:gd name="connsiteX1" fmla="*/ 88710 w 634621"/>
                    <a:gd name="connsiteY1" fmla="*/ 586854 h 1569493"/>
                    <a:gd name="connsiteX2" fmla="*/ 634621 w 634621"/>
                    <a:gd name="connsiteY2" fmla="*/ 0 h 1569493"/>
                  </a:gdLst>
                  <a:ahLst/>
                  <a:cxnLst>
                    <a:cxn ang="0">
                      <a:pos x="connsiteX0" y="connsiteY0"/>
                    </a:cxn>
                    <a:cxn ang="0">
                      <a:pos x="connsiteX1" y="connsiteY1"/>
                    </a:cxn>
                    <a:cxn ang="0">
                      <a:pos x="connsiteX2" y="connsiteY2"/>
                    </a:cxn>
                  </a:cxnLst>
                  <a:rect l="l" t="t" r="r" b="b"/>
                  <a:pathLst>
                    <a:path w="634621" h="1569493">
                      <a:moveTo>
                        <a:pt x="102358" y="1569493"/>
                      </a:moveTo>
                      <a:cubicBezTo>
                        <a:pt x="51179" y="1208964"/>
                        <a:pt x="0" y="848436"/>
                        <a:pt x="88710" y="586854"/>
                      </a:cubicBezTo>
                      <a:cubicBezTo>
                        <a:pt x="177420" y="325272"/>
                        <a:pt x="406020" y="162636"/>
                        <a:pt x="634621"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994" name="Group 993"/>
                <p:cNvGrpSpPr/>
                <p:nvPr/>
              </p:nvGrpSpPr>
              <p:grpSpPr>
                <a:xfrm>
                  <a:off x="26548307" y="19659599"/>
                  <a:ext cx="1219200" cy="609600"/>
                  <a:chOff x="23850600" y="15229763"/>
                  <a:chExt cx="1219200" cy="609600"/>
                </a:xfrm>
              </p:grpSpPr>
              <p:sp>
                <p:nvSpPr>
                  <p:cNvPr id="995" name="Oval 994"/>
                  <p:cNvSpPr/>
                  <p:nvPr/>
                </p:nvSpPr>
                <p:spPr>
                  <a:xfrm>
                    <a:off x="23850600" y="15229763"/>
                    <a:ext cx="1219200" cy="609600"/>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6" name="TextBox 995"/>
                  <p:cNvSpPr txBox="1"/>
                  <p:nvPr/>
                </p:nvSpPr>
                <p:spPr>
                  <a:xfrm>
                    <a:off x="24003000" y="15392399"/>
                    <a:ext cx="914400" cy="338554"/>
                  </a:xfrm>
                  <a:prstGeom prst="rect">
                    <a:avLst/>
                  </a:prstGeom>
                  <a:noFill/>
                </p:spPr>
                <p:txBody>
                  <a:bodyPr wrap="square" rtlCol="0">
                    <a:spAutoFit/>
                  </a:bodyPr>
                  <a:lstStyle/>
                  <a:p>
                    <a:pPr algn="ctr"/>
                    <a:r>
                      <a:rPr lang="en-US" sz="1600" b="1" dirty="0" err="1" smtClean="0"/>
                      <a:t>FATB</a:t>
                    </a:r>
                    <a:endParaRPr lang="en-US" sz="1600" b="1" dirty="0"/>
                  </a:p>
                </p:txBody>
              </p:sp>
            </p:grpSp>
            <p:grpSp>
              <p:nvGrpSpPr>
                <p:cNvPr id="998" name="Group 997"/>
                <p:cNvGrpSpPr/>
                <p:nvPr/>
              </p:nvGrpSpPr>
              <p:grpSpPr>
                <a:xfrm>
                  <a:off x="26548307" y="18786142"/>
                  <a:ext cx="1219200" cy="609600"/>
                  <a:chOff x="23850600" y="15239999"/>
                  <a:chExt cx="1219200" cy="609600"/>
                </a:xfrm>
              </p:grpSpPr>
              <p:sp>
                <p:nvSpPr>
                  <p:cNvPr id="999" name="Oval 998"/>
                  <p:cNvSpPr/>
                  <p:nvPr/>
                </p:nvSpPr>
                <p:spPr>
                  <a:xfrm>
                    <a:off x="23850600" y="15239999"/>
                    <a:ext cx="1219200" cy="609600"/>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0" name="TextBox 999"/>
                  <p:cNvSpPr txBox="1"/>
                  <p:nvPr/>
                </p:nvSpPr>
                <p:spPr>
                  <a:xfrm>
                    <a:off x="24003000" y="15392399"/>
                    <a:ext cx="914400" cy="338554"/>
                  </a:xfrm>
                  <a:prstGeom prst="rect">
                    <a:avLst/>
                  </a:prstGeom>
                  <a:noFill/>
                </p:spPr>
                <p:txBody>
                  <a:bodyPr wrap="square" rtlCol="0">
                    <a:spAutoFit/>
                  </a:bodyPr>
                  <a:lstStyle/>
                  <a:p>
                    <a:pPr algn="ctr"/>
                    <a:r>
                      <a:rPr lang="en-US" sz="1600" b="1" dirty="0" smtClean="0"/>
                      <a:t>FATA</a:t>
                    </a:r>
                    <a:endParaRPr lang="en-US" sz="1600" b="1" dirty="0"/>
                  </a:p>
                </p:txBody>
              </p:sp>
            </p:grpSp>
            <p:sp>
              <p:nvSpPr>
                <p:cNvPr id="1006" name="TextBox 1005"/>
                <p:cNvSpPr txBox="1"/>
                <p:nvPr/>
              </p:nvSpPr>
              <p:spPr>
                <a:xfrm>
                  <a:off x="25755600" y="18516599"/>
                  <a:ext cx="533400" cy="338554"/>
                </a:xfrm>
                <a:prstGeom prst="rect">
                  <a:avLst/>
                </a:prstGeom>
                <a:noFill/>
              </p:spPr>
              <p:txBody>
                <a:bodyPr wrap="square" rtlCol="0">
                  <a:spAutoFit/>
                </a:bodyPr>
                <a:lstStyle/>
                <a:p>
                  <a:pPr algn="ctr"/>
                  <a:r>
                    <a:rPr lang="en-US" sz="1600" dirty="0" err="1" smtClean="0"/>
                    <a:t>ACP</a:t>
                  </a:r>
                  <a:endParaRPr lang="en-US" sz="1600" dirty="0"/>
                </a:p>
              </p:txBody>
            </p:sp>
            <p:sp>
              <p:nvSpPr>
                <p:cNvPr id="1007" name="TextBox 1006"/>
                <p:cNvSpPr txBox="1"/>
                <p:nvPr/>
              </p:nvSpPr>
              <p:spPr>
                <a:xfrm>
                  <a:off x="25755600" y="19278599"/>
                  <a:ext cx="533400" cy="338554"/>
                </a:xfrm>
                <a:prstGeom prst="rect">
                  <a:avLst/>
                </a:prstGeom>
                <a:noFill/>
              </p:spPr>
              <p:txBody>
                <a:bodyPr wrap="square" rtlCol="0">
                  <a:spAutoFit/>
                </a:bodyPr>
                <a:lstStyle/>
                <a:p>
                  <a:pPr algn="ctr"/>
                  <a:r>
                    <a:rPr lang="en-US" sz="1600" dirty="0" err="1" smtClean="0"/>
                    <a:t>ACP</a:t>
                  </a:r>
                  <a:endParaRPr lang="en-US" sz="1600" dirty="0"/>
                </a:p>
              </p:txBody>
            </p:sp>
            <p:sp>
              <p:nvSpPr>
                <p:cNvPr id="1008" name="TextBox 1007"/>
                <p:cNvSpPr txBox="1"/>
                <p:nvPr/>
              </p:nvSpPr>
              <p:spPr>
                <a:xfrm>
                  <a:off x="25755600" y="20192999"/>
                  <a:ext cx="533400" cy="338554"/>
                </a:xfrm>
                <a:prstGeom prst="rect">
                  <a:avLst/>
                </a:prstGeom>
                <a:noFill/>
              </p:spPr>
              <p:txBody>
                <a:bodyPr wrap="square" rtlCol="0">
                  <a:spAutoFit/>
                </a:bodyPr>
                <a:lstStyle/>
                <a:p>
                  <a:pPr algn="ctr"/>
                  <a:r>
                    <a:rPr lang="en-US" sz="1600" dirty="0" err="1" smtClean="0"/>
                    <a:t>ACP</a:t>
                  </a:r>
                  <a:endParaRPr lang="en-US" sz="1600" dirty="0"/>
                </a:p>
              </p:txBody>
            </p:sp>
          </p:grpSp>
          <p:cxnSp>
            <p:nvCxnSpPr>
              <p:cNvPr id="1011" name="Straight Arrow Connector 1010"/>
              <p:cNvCxnSpPr/>
              <p:nvPr/>
            </p:nvCxnSpPr>
            <p:spPr>
              <a:xfrm>
                <a:off x="27813000" y="13030200"/>
                <a:ext cx="0" cy="9144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013" name="TextBox 1012"/>
              <p:cNvSpPr txBox="1"/>
              <p:nvPr/>
            </p:nvSpPr>
            <p:spPr>
              <a:xfrm>
                <a:off x="26822400" y="14017823"/>
                <a:ext cx="1981200" cy="338554"/>
              </a:xfrm>
              <a:prstGeom prst="rect">
                <a:avLst/>
              </a:prstGeom>
              <a:noFill/>
            </p:spPr>
            <p:txBody>
              <a:bodyPr wrap="square" rtlCol="0">
                <a:spAutoFit/>
              </a:bodyPr>
              <a:lstStyle/>
              <a:p>
                <a:pPr algn="ctr"/>
                <a:r>
                  <a:rPr lang="en-US" sz="1600" dirty="0" smtClean="0"/>
                  <a:t>trans-</a:t>
                </a:r>
                <a:r>
                  <a:rPr lang="el-GR" sz="1600" dirty="0" smtClean="0"/>
                  <a:t>Δ</a:t>
                </a:r>
                <a:r>
                  <a:rPr lang="en-US" sz="1600" dirty="0" smtClean="0"/>
                  <a:t>2-Butenoyl-ACP</a:t>
                </a:r>
                <a:endParaRPr lang="en-US" sz="1600" dirty="0"/>
              </a:p>
            </p:txBody>
          </p:sp>
          <p:sp>
            <p:nvSpPr>
              <p:cNvPr id="1014" name="Freeform 1013"/>
              <p:cNvSpPr/>
              <p:nvPr/>
            </p:nvSpPr>
            <p:spPr>
              <a:xfrm>
                <a:off x="26640430" y="13347510"/>
                <a:ext cx="1173707" cy="373039"/>
              </a:xfrm>
              <a:custGeom>
                <a:avLst/>
                <a:gdLst>
                  <a:gd name="connsiteX0" fmla="*/ 1173707 w 1173707"/>
                  <a:gd name="connsiteY0" fmla="*/ 0 h 373039"/>
                  <a:gd name="connsiteX1" fmla="*/ 709683 w 1173707"/>
                  <a:gd name="connsiteY1" fmla="*/ 313899 h 373039"/>
                  <a:gd name="connsiteX2" fmla="*/ 0 w 1173707"/>
                  <a:gd name="connsiteY2" fmla="*/ 354842 h 373039"/>
                </a:gdLst>
                <a:ahLst/>
                <a:cxnLst>
                  <a:cxn ang="0">
                    <a:pos x="connsiteX0" y="connsiteY0"/>
                  </a:cxn>
                  <a:cxn ang="0">
                    <a:pos x="connsiteX1" y="connsiteY1"/>
                  </a:cxn>
                  <a:cxn ang="0">
                    <a:pos x="connsiteX2" y="connsiteY2"/>
                  </a:cxn>
                </a:cxnLst>
                <a:rect l="l" t="t" r="r" b="b"/>
                <a:pathLst>
                  <a:path w="1173707" h="373039">
                    <a:moveTo>
                      <a:pt x="1173707" y="0"/>
                    </a:moveTo>
                    <a:cubicBezTo>
                      <a:pt x="1039504" y="127379"/>
                      <a:pt x="905301" y="254759"/>
                      <a:pt x="709683" y="313899"/>
                    </a:cubicBezTo>
                    <a:cubicBezTo>
                      <a:pt x="514065" y="373039"/>
                      <a:pt x="257032" y="363940"/>
                      <a:pt x="0" y="354842"/>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5" name="TextBox 1014"/>
              <p:cNvSpPr txBox="1"/>
              <p:nvPr/>
            </p:nvSpPr>
            <p:spPr>
              <a:xfrm>
                <a:off x="26060400" y="13560623"/>
                <a:ext cx="533400" cy="307777"/>
              </a:xfrm>
              <a:prstGeom prst="rect">
                <a:avLst/>
              </a:prstGeom>
              <a:noFill/>
            </p:spPr>
            <p:txBody>
              <a:bodyPr wrap="square" rtlCol="0">
                <a:spAutoFit/>
              </a:bodyPr>
              <a:lstStyle/>
              <a:p>
                <a:pPr algn="ctr"/>
                <a:r>
                  <a:rPr lang="en-US" sz="1400" dirty="0" smtClean="0"/>
                  <a:t>H</a:t>
                </a:r>
                <a:r>
                  <a:rPr lang="en-US" sz="1400" baseline="-25000" dirty="0" smtClean="0"/>
                  <a:t>2</a:t>
                </a:r>
                <a:r>
                  <a:rPr lang="en-US" sz="1400" dirty="0" smtClean="0"/>
                  <a:t>O</a:t>
                </a:r>
                <a:endParaRPr lang="en-US" sz="1400" dirty="0"/>
              </a:p>
            </p:txBody>
          </p:sp>
          <p:grpSp>
            <p:nvGrpSpPr>
              <p:cNvPr id="1016" name="Group 1015"/>
              <p:cNvGrpSpPr/>
              <p:nvPr/>
            </p:nvGrpSpPr>
            <p:grpSpPr>
              <a:xfrm>
                <a:off x="27584400" y="13106400"/>
                <a:ext cx="2057400" cy="685800"/>
                <a:chOff x="23850600" y="16687771"/>
                <a:chExt cx="1219200" cy="627008"/>
              </a:xfrm>
            </p:grpSpPr>
            <p:sp>
              <p:nvSpPr>
                <p:cNvPr id="1017" name="Oval 1016"/>
                <p:cNvSpPr/>
                <p:nvPr/>
              </p:nvSpPr>
              <p:spPr>
                <a:xfrm>
                  <a:off x="23850600" y="16687771"/>
                  <a:ext cx="1219200" cy="627008"/>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8" name="TextBox 1017"/>
                <p:cNvSpPr txBox="1"/>
                <p:nvPr/>
              </p:nvSpPr>
              <p:spPr>
                <a:xfrm>
                  <a:off x="23986067" y="16716141"/>
                  <a:ext cx="993422" cy="534644"/>
                </a:xfrm>
                <a:prstGeom prst="rect">
                  <a:avLst/>
                </a:prstGeom>
                <a:noFill/>
              </p:spPr>
              <p:txBody>
                <a:bodyPr wrap="square" rtlCol="0">
                  <a:spAutoFit/>
                </a:bodyPr>
                <a:lstStyle/>
                <a:p>
                  <a:pPr algn="ctr"/>
                  <a:r>
                    <a:rPr lang="en-US" sz="1600" b="1" dirty="0" smtClean="0"/>
                    <a:t>3-Hydroxyacyl-ACP </a:t>
                  </a:r>
                  <a:r>
                    <a:rPr lang="en-US" sz="1600" b="1" dirty="0" err="1" smtClean="0"/>
                    <a:t>Dehydratase</a:t>
                  </a:r>
                  <a:endParaRPr lang="en-US" sz="1600" b="1" dirty="0"/>
                </a:p>
              </p:txBody>
            </p:sp>
          </p:grpSp>
          <p:cxnSp>
            <p:nvCxnSpPr>
              <p:cNvPr id="1019" name="Straight Arrow Connector 1018"/>
              <p:cNvCxnSpPr/>
              <p:nvPr/>
            </p:nvCxnSpPr>
            <p:spPr>
              <a:xfrm>
                <a:off x="27813000" y="14401800"/>
                <a:ext cx="0" cy="8382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020" name="TextBox 1019"/>
              <p:cNvSpPr txBox="1"/>
              <p:nvPr/>
            </p:nvSpPr>
            <p:spPr>
              <a:xfrm>
                <a:off x="26898600" y="15313223"/>
                <a:ext cx="1828800" cy="338554"/>
              </a:xfrm>
              <a:prstGeom prst="rect">
                <a:avLst/>
              </a:prstGeom>
              <a:noFill/>
            </p:spPr>
            <p:txBody>
              <a:bodyPr wrap="square" rtlCol="0">
                <a:spAutoFit/>
              </a:bodyPr>
              <a:lstStyle/>
              <a:p>
                <a:pPr algn="ctr"/>
                <a:r>
                  <a:rPr lang="en-US" sz="1600" dirty="0" err="1" smtClean="0"/>
                  <a:t>Butyryl-ACP</a:t>
                </a:r>
                <a:endParaRPr lang="en-US" sz="1600" dirty="0"/>
              </a:p>
            </p:txBody>
          </p:sp>
          <p:grpSp>
            <p:nvGrpSpPr>
              <p:cNvPr id="1022" name="Group 1021"/>
              <p:cNvGrpSpPr/>
              <p:nvPr/>
            </p:nvGrpSpPr>
            <p:grpSpPr>
              <a:xfrm>
                <a:off x="27736800" y="14478000"/>
                <a:ext cx="2133600" cy="685800"/>
                <a:chOff x="23850600" y="16687800"/>
                <a:chExt cx="2133600" cy="685800"/>
              </a:xfrm>
            </p:grpSpPr>
            <p:sp>
              <p:nvSpPr>
                <p:cNvPr id="1023" name="Oval 1022"/>
                <p:cNvSpPr/>
                <p:nvPr/>
              </p:nvSpPr>
              <p:spPr>
                <a:xfrm>
                  <a:off x="23850600" y="16687800"/>
                  <a:ext cx="2133600" cy="685800"/>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 name="TextBox 1023"/>
                <p:cNvSpPr txBox="1"/>
                <p:nvPr/>
              </p:nvSpPr>
              <p:spPr>
                <a:xfrm>
                  <a:off x="23850600" y="16764000"/>
                  <a:ext cx="2133600" cy="584775"/>
                </a:xfrm>
                <a:prstGeom prst="rect">
                  <a:avLst/>
                </a:prstGeom>
                <a:noFill/>
              </p:spPr>
              <p:txBody>
                <a:bodyPr wrap="square" rtlCol="0">
                  <a:spAutoFit/>
                </a:bodyPr>
                <a:lstStyle/>
                <a:p>
                  <a:pPr algn="ctr"/>
                  <a:r>
                    <a:rPr lang="en-US" sz="1600" b="1" dirty="0" smtClean="0"/>
                    <a:t>2,3-trans-Enoyl-ACP </a:t>
                  </a:r>
                  <a:r>
                    <a:rPr lang="en-US" sz="1600" b="1" dirty="0" err="1" smtClean="0"/>
                    <a:t>Reductase</a:t>
                  </a:r>
                  <a:endParaRPr lang="en-US" sz="1600" b="1" dirty="0"/>
                </a:p>
              </p:txBody>
            </p:sp>
          </p:grpSp>
          <p:cxnSp>
            <p:nvCxnSpPr>
              <p:cNvPr id="1025" name="Straight Arrow Connector 1024"/>
              <p:cNvCxnSpPr/>
              <p:nvPr/>
            </p:nvCxnSpPr>
            <p:spPr>
              <a:xfrm>
                <a:off x="27813000" y="15697200"/>
                <a:ext cx="10886" cy="1219199"/>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026" name="TextBox 1025"/>
              <p:cNvSpPr txBox="1"/>
              <p:nvPr/>
            </p:nvSpPr>
            <p:spPr>
              <a:xfrm>
                <a:off x="26898600" y="16916399"/>
                <a:ext cx="1828800" cy="338554"/>
              </a:xfrm>
              <a:prstGeom prst="rect">
                <a:avLst/>
              </a:prstGeom>
              <a:noFill/>
            </p:spPr>
            <p:txBody>
              <a:bodyPr wrap="square" rtlCol="0">
                <a:spAutoFit/>
              </a:bodyPr>
              <a:lstStyle/>
              <a:p>
                <a:pPr algn="ctr"/>
                <a:r>
                  <a:rPr lang="en-US" sz="1600" dirty="0" smtClean="0"/>
                  <a:t>3-Ketoacyl-ACP</a:t>
                </a:r>
                <a:endParaRPr lang="en-US" sz="1600" dirty="0"/>
              </a:p>
            </p:txBody>
          </p:sp>
          <p:grpSp>
            <p:nvGrpSpPr>
              <p:cNvPr id="1027" name="Group 1026"/>
              <p:cNvGrpSpPr/>
              <p:nvPr/>
            </p:nvGrpSpPr>
            <p:grpSpPr>
              <a:xfrm>
                <a:off x="27736778" y="15849600"/>
                <a:ext cx="990599" cy="457200"/>
                <a:chOff x="23850600" y="16687791"/>
                <a:chExt cx="1056640" cy="522514"/>
              </a:xfrm>
            </p:grpSpPr>
            <p:sp>
              <p:nvSpPr>
                <p:cNvPr id="1028" name="Oval 1027"/>
                <p:cNvSpPr/>
                <p:nvPr/>
              </p:nvSpPr>
              <p:spPr>
                <a:xfrm>
                  <a:off x="23850600" y="16687791"/>
                  <a:ext cx="1056640" cy="522514"/>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TextBox 1028"/>
                <p:cNvSpPr txBox="1"/>
                <p:nvPr/>
              </p:nvSpPr>
              <p:spPr>
                <a:xfrm>
                  <a:off x="24013190" y="16774877"/>
                  <a:ext cx="731521" cy="386919"/>
                </a:xfrm>
                <a:prstGeom prst="rect">
                  <a:avLst/>
                </a:prstGeom>
                <a:noFill/>
              </p:spPr>
              <p:txBody>
                <a:bodyPr wrap="square" rtlCol="0">
                  <a:spAutoFit/>
                </a:bodyPr>
                <a:lstStyle/>
                <a:p>
                  <a:pPr algn="ctr"/>
                  <a:r>
                    <a:rPr lang="en-US" sz="1600" b="1" dirty="0" err="1" smtClean="0"/>
                    <a:t>KASI</a:t>
                  </a:r>
                  <a:endParaRPr lang="en-US" sz="1600" b="1" dirty="0"/>
                </a:p>
              </p:txBody>
            </p:sp>
          </p:grpSp>
          <p:sp>
            <p:nvSpPr>
              <p:cNvPr id="1031" name="TextBox 1030"/>
              <p:cNvSpPr txBox="1"/>
              <p:nvPr/>
            </p:nvSpPr>
            <p:spPr>
              <a:xfrm>
                <a:off x="26670000" y="16230600"/>
                <a:ext cx="533400" cy="304800"/>
              </a:xfrm>
              <a:prstGeom prst="rect">
                <a:avLst/>
              </a:prstGeom>
              <a:noFill/>
            </p:spPr>
            <p:txBody>
              <a:bodyPr wrap="square" rtlCol="0">
                <a:spAutoFit/>
              </a:bodyPr>
              <a:lstStyle/>
              <a:p>
                <a:pPr algn="ctr"/>
                <a:r>
                  <a:rPr lang="en-US" sz="1400" dirty="0" smtClean="0"/>
                  <a:t>CO</a:t>
                </a:r>
                <a:r>
                  <a:rPr lang="en-US" sz="1400" baseline="-25000" dirty="0" smtClean="0"/>
                  <a:t>2</a:t>
                </a:r>
                <a:endParaRPr lang="en-US" sz="1400" dirty="0"/>
              </a:p>
            </p:txBody>
          </p:sp>
          <p:sp>
            <p:nvSpPr>
              <p:cNvPr id="1033" name="Rectangle 1032"/>
              <p:cNvSpPr/>
              <p:nvPr/>
            </p:nvSpPr>
            <p:spPr>
              <a:xfrm>
                <a:off x="26136600" y="14401800"/>
                <a:ext cx="651552" cy="307777"/>
              </a:xfrm>
              <a:prstGeom prst="rect">
                <a:avLst/>
              </a:prstGeom>
            </p:spPr>
            <p:txBody>
              <a:bodyPr wrap="none">
                <a:spAutoFit/>
              </a:bodyPr>
              <a:lstStyle/>
              <a:p>
                <a:r>
                  <a:rPr lang="en-US" sz="1400" dirty="0" err="1" smtClean="0"/>
                  <a:t>NADPH</a:t>
                </a:r>
                <a:r>
                  <a:rPr lang="en-US" sz="1400" dirty="0" smtClean="0"/>
                  <a:t> </a:t>
                </a:r>
                <a:endParaRPr lang="en-US" sz="1400" dirty="0"/>
              </a:p>
            </p:txBody>
          </p:sp>
          <p:sp>
            <p:nvSpPr>
              <p:cNvPr id="1034" name="Rectangle 1033"/>
              <p:cNvSpPr/>
              <p:nvPr/>
            </p:nvSpPr>
            <p:spPr>
              <a:xfrm>
                <a:off x="26191355" y="14782800"/>
                <a:ext cx="606210" cy="307777"/>
              </a:xfrm>
              <a:prstGeom prst="rect">
                <a:avLst/>
              </a:prstGeom>
            </p:spPr>
            <p:txBody>
              <a:bodyPr wrap="none">
                <a:spAutoFit/>
              </a:bodyPr>
              <a:lstStyle/>
              <a:p>
                <a:r>
                  <a:rPr lang="en-US" sz="1400" dirty="0" err="1" smtClean="0"/>
                  <a:t>NADP</a:t>
                </a:r>
                <a:r>
                  <a:rPr lang="en-US" sz="1400" baseline="30000" dirty="0" smtClean="0"/>
                  <a:t>+</a:t>
                </a:r>
                <a:r>
                  <a:rPr lang="en-US" sz="1400" dirty="0" smtClean="0"/>
                  <a:t> </a:t>
                </a:r>
                <a:endParaRPr lang="en-US" sz="1400" dirty="0"/>
              </a:p>
            </p:txBody>
          </p:sp>
          <p:cxnSp>
            <p:nvCxnSpPr>
              <p:cNvPr id="1036" name="Straight Arrow Connector 1035"/>
              <p:cNvCxnSpPr/>
              <p:nvPr/>
            </p:nvCxnSpPr>
            <p:spPr>
              <a:xfrm>
                <a:off x="27813000" y="17221199"/>
                <a:ext cx="0" cy="7620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038" name="TextBox 1037"/>
              <p:cNvSpPr txBox="1"/>
              <p:nvPr/>
            </p:nvSpPr>
            <p:spPr>
              <a:xfrm>
                <a:off x="26898600" y="17983199"/>
                <a:ext cx="1828800" cy="338554"/>
              </a:xfrm>
              <a:prstGeom prst="rect">
                <a:avLst/>
              </a:prstGeom>
              <a:noFill/>
            </p:spPr>
            <p:txBody>
              <a:bodyPr wrap="square" rtlCol="0">
                <a:spAutoFit/>
              </a:bodyPr>
              <a:lstStyle/>
              <a:p>
                <a:pPr algn="ctr"/>
                <a:r>
                  <a:rPr lang="en-US" sz="1600" b="1" dirty="0" smtClean="0"/>
                  <a:t>REPEAT CYCLE x7</a:t>
                </a:r>
                <a:endParaRPr lang="en-US" sz="1600" b="1" dirty="0"/>
              </a:p>
            </p:txBody>
          </p:sp>
          <p:sp>
            <p:nvSpPr>
              <p:cNvPr id="1039" name="Freeform 1038"/>
              <p:cNvSpPr/>
              <p:nvPr/>
            </p:nvSpPr>
            <p:spPr>
              <a:xfrm rot="291714">
                <a:off x="25165158" y="18045807"/>
                <a:ext cx="2280404" cy="3335850"/>
              </a:xfrm>
              <a:custGeom>
                <a:avLst/>
                <a:gdLst>
                  <a:gd name="connsiteX0" fmla="*/ 2163170 w 2913797"/>
                  <a:gd name="connsiteY0" fmla="*/ 0 h 4826757"/>
                  <a:gd name="connsiteX1" fmla="*/ 348018 w 2913797"/>
                  <a:gd name="connsiteY1" fmla="*/ 805217 h 4826757"/>
                  <a:gd name="connsiteX2" fmla="*/ 75063 w 2913797"/>
                  <a:gd name="connsiteY2" fmla="*/ 3507474 h 4826757"/>
                  <a:gd name="connsiteX3" fmla="*/ 730155 w 2913797"/>
                  <a:gd name="connsiteY3" fmla="*/ 4599295 h 4826757"/>
                  <a:gd name="connsiteX4" fmla="*/ 2477068 w 2913797"/>
                  <a:gd name="connsiteY4" fmla="*/ 4804011 h 4826757"/>
                  <a:gd name="connsiteX5" fmla="*/ 2913797 w 2913797"/>
                  <a:gd name="connsiteY5" fmla="*/ 4462817 h 4826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3797" h="4826757">
                    <a:moveTo>
                      <a:pt x="2163170" y="0"/>
                    </a:moveTo>
                    <a:cubicBezTo>
                      <a:pt x="1429603" y="110319"/>
                      <a:pt x="696036" y="220638"/>
                      <a:pt x="348018" y="805217"/>
                    </a:cubicBezTo>
                    <a:cubicBezTo>
                      <a:pt x="0" y="1389796"/>
                      <a:pt x="11374" y="2875128"/>
                      <a:pt x="75063" y="3507474"/>
                    </a:cubicBezTo>
                    <a:cubicBezTo>
                      <a:pt x="138752" y="4139820"/>
                      <a:pt x="329821" y="4383206"/>
                      <a:pt x="730155" y="4599295"/>
                    </a:cubicBezTo>
                    <a:cubicBezTo>
                      <a:pt x="1130489" y="4815384"/>
                      <a:pt x="2113128" y="4826757"/>
                      <a:pt x="2477068" y="4804011"/>
                    </a:cubicBezTo>
                    <a:cubicBezTo>
                      <a:pt x="2841008" y="4781265"/>
                      <a:pt x="2877402" y="4622041"/>
                      <a:pt x="2913797" y="4462817"/>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042" name="TextBox 1041"/>
            <p:cNvSpPr txBox="1"/>
            <p:nvPr/>
          </p:nvSpPr>
          <p:spPr>
            <a:xfrm>
              <a:off x="25222200" y="12344400"/>
              <a:ext cx="2057400" cy="1077218"/>
            </a:xfrm>
            <a:prstGeom prst="rect">
              <a:avLst/>
            </a:prstGeom>
            <a:noFill/>
          </p:spPr>
          <p:txBody>
            <a:bodyPr wrap="square" rtlCol="0">
              <a:spAutoFit/>
            </a:bodyPr>
            <a:lstStyle/>
            <a:p>
              <a:pPr algn="ctr"/>
              <a:r>
                <a:rPr lang="en-US" sz="3200" b="1" dirty="0" smtClean="0"/>
                <a:t>FA SYNTHESIS</a:t>
              </a:r>
              <a:endParaRPr lang="en-US" sz="3200" b="1" dirty="0"/>
            </a:p>
          </p:txBody>
        </p:sp>
      </p:grpSp>
      <p:sp>
        <p:nvSpPr>
          <p:cNvPr id="953" name="TextBox 952"/>
          <p:cNvSpPr txBox="1"/>
          <p:nvPr/>
        </p:nvSpPr>
        <p:spPr>
          <a:xfrm>
            <a:off x="33240227" y="18254008"/>
            <a:ext cx="668773" cy="1938992"/>
          </a:xfrm>
          <a:prstGeom prst="rect">
            <a:avLst/>
          </a:prstGeom>
          <a:noFill/>
        </p:spPr>
        <p:txBody>
          <a:bodyPr wrap="none" rtlCol="0">
            <a:spAutoFit/>
          </a:bodyPr>
          <a:lstStyle/>
          <a:p>
            <a:r>
              <a:rPr lang="en-US" sz="12000" dirty="0" smtClean="0"/>
              <a:t>}</a:t>
            </a:r>
            <a:endParaRPr lang="en-US" sz="12000" dirty="0"/>
          </a:p>
        </p:txBody>
      </p:sp>
      <p:sp>
        <p:nvSpPr>
          <p:cNvPr id="958" name="Freeform 957"/>
          <p:cNvSpPr/>
          <p:nvPr/>
        </p:nvSpPr>
        <p:spPr>
          <a:xfrm rot="19754063">
            <a:off x="33669944" y="18486262"/>
            <a:ext cx="2317218" cy="365841"/>
          </a:xfrm>
          <a:custGeom>
            <a:avLst/>
            <a:gdLst>
              <a:gd name="connsiteX0" fmla="*/ 0 w 3168503"/>
              <a:gd name="connsiteY0" fmla="*/ 212651 h 365051"/>
              <a:gd name="connsiteX1" fmla="*/ 1371600 w 3168503"/>
              <a:gd name="connsiteY1" fmla="*/ 329609 h 365051"/>
              <a:gd name="connsiteX2" fmla="*/ 3168503 w 3168503"/>
              <a:gd name="connsiteY2" fmla="*/ 0 h 365051"/>
            </a:gdLst>
            <a:ahLst/>
            <a:cxnLst>
              <a:cxn ang="0">
                <a:pos x="connsiteX0" y="connsiteY0"/>
              </a:cxn>
              <a:cxn ang="0">
                <a:pos x="connsiteX1" y="connsiteY1"/>
              </a:cxn>
              <a:cxn ang="0">
                <a:pos x="connsiteX2" y="connsiteY2"/>
              </a:cxn>
            </a:cxnLst>
            <a:rect l="l" t="t" r="r" b="b"/>
            <a:pathLst>
              <a:path w="3168503" h="365051">
                <a:moveTo>
                  <a:pt x="0" y="212651"/>
                </a:moveTo>
                <a:cubicBezTo>
                  <a:pt x="421758" y="288851"/>
                  <a:pt x="843516" y="365051"/>
                  <a:pt x="1371600" y="329609"/>
                </a:cubicBezTo>
                <a:cubicBezTo>
                  <a:pt x="1899684" y="294167"/>
                  <a:pt x="2534093" y="147083"/>
                  <a:pt x="3168503" y="0"/>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1" name="Oval 970"/>
          <p:cNvSpPr/>
          <p:nvPr/>
        </p:nvSpPr>
        <p:spPr>
          <a:xfrm>
            <a:off x="33743900" y="18396858"/>
            <a:ext cx="1752600" cy="609600"/>
          </a:xfrm>
          <a:prstGeom prst="ellipse">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5" name="TextBox 974"/>
          <p:cNvSpPr txBox="1"/>
          <p:nvPr/>
        </p:nvSpPr>
        <p:spPr>
          <a:xfrm>
            <a:off x="33515300" y="18499916"/>
            <a:ext cx="2222500" cy="338554"/>
          </a:xfrm>
          <a:prstGeom prst="rect">
            <a:avLst/>
          </a:prstGeom>
          <a:noFill/>
        </p:spPr>
        <p:txBody>
          <a:bodyPr wrap="square" rtlCol="0">
            <a:spAutoFit/>
          </a:bodyPr>
          <a:lstStyle/>
          <a:p>
            <a:pPr algn="ctr"/>
            <a:r>
              <a:rPr lang="en-US" sz="1600" b="1" dirty="0" smtClean="0"/>
              <a:t>Acyltransferases</a:t>
            </a:r>
            <a:endParaRPr lang="en-US" sz="1600" b="1" dirty="0"/>
          </a:p>
        </p:txBody>
      </p:sp>
      <p:sp>
        <p:nvSpPr>
          <p:cNvPr id="987" name="TextBox 986"/>
          <p:cNvSpPr txBox="1"/>
          <p:nvPr/>
        </p:nvSpPr>
        <p:spPr>
          <a:xfrm rot="16200000">
            <a:off x="34457273" y="16943974"/>
            <a:ext cx="2222500" cy="338554"/>
          </a:xfrm>
          <a:prstGeom prst="rect">
            <a:avLst/>
          </a:prstGeom>
          <a:noFill/>
        </p:spPr>
        <p:txBody>
          <a:bodyPr wrap="square" rtlCol="0">
            <a:spAutoFit/>
          </a:bodyPr>
          <a:lstStyle/>
          <a:p>
            <a:pPr algn="ctr"/>
            <a:r>
              <a:rPr lang="en-US" sz="1600" b="1" dirty="0" smtClean="0"/>
              <a:t>Membrane lipids</a:t>
            </a:r>
            <a:endParaRPr lang="en-US" sz="1600" b="1" dirty="0"/>
          </a:p>
        </p:txBody>
      </p:sp>
      <p:sp>
        <p:nvSpPr>
          <p:cNvPr id="1043" name="Freeform 1042"/>
          <p:cNvSpPr/>
          <p:nvPr/>
        </p:nvSpPr>
        <p:spPr>
          <a:xfrm rot="16410555">
            <a:off x="26987264" y="18230252"/>
            <a:ext cx="782834" cy="10533196"/>
          </a:xfrm>
          <a:custGeom>
            <a:avLst/>
            <a:gdLst>
              <a:gd name="connsiteX0" fmla="*/ 313899 w 887104"/>
              <a:gd name="connsiteY0" fmla="*/ 0 h 2674961"/>
              <a:gd name="connsiteX1" fmla="*/ 68239 w 887104"/>
              <a:gd name="connsiteY1" fmla="*/ 791570 h 2674961"/>
              <a:gd name="connsiteX2" fmla="*/ 723331 w 887104"/>
              <a:gd name="connsiteY2" fmla="*/ 1651379 h 2674961"/>
              <a:gd name="connsiteX3" fmla="*/ 887104 w 887104"/>
              <a:gd name="connsiteY3" fmla="*/ 2674961 h 2674961"/>
            </a:gdLst>
            <a:ahLst/>
            <a:cxnLst>
              <a:cxn ang="0">
                <a:pos x="connsiteX0" y="connsiteY0"/>
              </a:cxn>
              <a:cxn ang="0">
                <a:pos x="connsiteX1" y="connsiteY1"/>
              </a:cxn>
              <a:cxn ang="0">
                <a:pos x="connsiteX2" y="connsiteY2"/>
              </a:cxn>
              <a:cxn ang="0">
                <a:pos x="connsiteX3" y="connsiteY3"/>
              </a:cxn>
            </a:cxnLst>
            <a:rect l="l" t="t" r="r" b="b"/>
            <a:pathLst>
              <a:path w="887104" h="2674961">
                <a:moveTo>
                  <a:pt x="313899" y="0"/>
                </a:moveTo>
                <a:cubicBezTo>
                  <a:pt x="156949" y="258170"/>
                  <a:pt x="0" y="516340"/>
                  <a:pt x="68239" y="791570"/>
                </a:cubicBezTo>
                <a:cubicBezTo>
                  <a:pt x="136478" y="1066800"/>
                  <a:pt x="586854" y="1337481"/>
                  <a:pt x="723331" y="1651379"/>
                </a:cubicBezTo>
                <a:cubicBezTo>
                  <a:pt x="859808" y="1965277"/>
                  <a:pt x="873456" y="2320119"/>
                  <a:pt x="887104" y="2674961"/>
                </a:cubicBezTo>
              </a:path>
            </a:pathLst>
          </a:cu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2" name="Oval 1051"/>
          <p:cNvSpPr/>
          <p:nvPr/>
        </p:nvSpPr>
        <p:spPr>
          <a:xfrm>
            <a:off x="36291980" y="9437933"/>
            <a:ext cx="13716000" cy="8519020"/>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3" name="Oval 1052"/>
          <p:cNvSpPr/>
          <p:nvPr/>
        </p:nvSpPr>
        <p:spPr>
          <a:xfrm>
            <a:off x="36649789" y="9696085"/>
            <a:ext cx="12881113" cy="7744563"/>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054" name="Teardrop 1053"/>
          <p:cNvSpPr/>
          <p:nvPr/>
        </p:nvSpPr>
        <p:spPr>
          <a:xfrm rot="20881730">
            <a:off x="43079641" y="17389753"/>
            <a:ext cx="3019016" cy="230865"/>
          </a:xfrm>
          <a:prstGeom prst="teardrop">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cxnSp>
        <p:nvCxnSpPr>
          <p:cNvPr id="1055" name="Straight Arrow Connector 1054"/>
          <p:cNvCxnSpPr/>
          <p:nvPr/>
        </p:nvCxnSpPr>
        <p:spPr>
          <a:xfrm flipH="1" flipV="1">
            <a:off x="45796201" y="17373600"/>
            <a:ext cx="514423" cy="71242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56" name="TextBox 1055"/>
          <p:cNvSpPr txBox="1"/>
          <p:nvPr/>
        </p:nvSpPr>
        <p:spPr>
          <a:xfrm>
            <a:off x="45952815" y="18135601"/>
            <a:ext cx="2027583" cy="338554"/>
          </a:xfrm>
          <a:prstGeom prst="rect">
            <a:avLst/>
          </a:prstGeom>
          <a:noFill/>
        </p:spPr>
        <p:txBody>
          <a:bodyPr wrap="square" rtlCol="0">
            <a:spAutoFit/>
          </a:bodyPr>
          <a:lstStyle/>
          <a:p>
            <a:r>
              <a:rPr lang="en-US" sz="1600" b="1" dirty="0" smtClean="0"/>
              <a:t>Sucrose</a:t>
            </a:r>
          </a:p>
        </p:txBody>
      </p:sp>
      <p:sp>
        <p:nvSpPr>
          <p:cNvPr id="1057" name="Oval 1056"/>
          <p:cNvSpPr/>
          <p:nvPr/>
        </p:nvSpPr>
        <p:spPr>
          <a:xfrm rot="20714864">
            <a:off x="44747242" y="17281636"/>
            <a:ext cx="2623930" cy="258152"/>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058" name="TextBox 1057"/>
          <p:cNvSpPr txBox="1"/>
          <p:nvPr/>
        </p:nvSpPr>
        <p:spPr>
          <a:xfrm>
            <a:off x="47145510" y="17569724"/>
            <a:ext cx="1192696" cy="584776"/>
          </a:xfrm>
          <a:prstGeom prst="rect">
            <a:avLst/>
          </a:prstGeom>
          <a:noFill/>
        </p:spPr>
        <p:txBody>
          <a:bodyPr wrap="square" rtlCol="0">
            <a:spAutoFit/>
          </a:bodyPr>
          <a:lstStyle/>
          <a:p>
            <a:r>
              <a:rPr lang="en-US" sz="1600" b="1" dirty="0" smtClean="0"/>
              <a:t>Asn</a:t>
            </a:r>
          </a:p>
          <a:p>
            <a:r>
              <a:rPr lang="en-US" sz="1600" b="1" dirty="0" smtClean="0"/>
              <a:t>Glu</a:t>
            </a:r>
            <a:endParaRPr lang="en-US" sz="1600" b="1" dirty="0"/>
          </a:p>
        </p:txBody>
      </p:sp>
      <p:cxnSp>
        <p:nvCxnSpPr>
          <p:cNvPr id="1059" name="Straight Arrow Connector 1058"/>
          <p:cNvCxnSpPr/>
          <p:nvPr/>
        </p:nvCxnSpPr>
        <p:spPr>
          <a:xfrm flipV="1">
            <a:off x="45952815" y="16278964"/>
            <a:ext cx="2266122" cy="129076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60" name="Straight Arrow Connector 1059"/>
          <p:cNvCxnSpPr>
            <a:stCxn id="1113" idx="10"/>
          </p:cNvCxnSpPr>
          <p:nvPr/>
        </p:nvCxnSpPr>
        <p:spPr>
          <a:xfrm flipH="1" flipV="1">
            <a:off x="48934554" y="14730051"/>
            <a:ext cx="402535" cy="645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61" name="TextBox 1060"/>
          <p:cNvSpPr txBox="1"/>
          <p:nvPr/>
        </p:nvSpPr>
        <p:spPr>
          <a:xfrm>
            <a:off x="48111228" y="14542188"/>
            <a:ext cx="1311965" cy="338554"/>
          </a:xfrm>
          <a:prstGeom prst="rect">
            <a:avLst/>
          </a:prstGeom>
          <a:noFill/>
        </p:spPr>
        <p:txBody>
          <a:bodyPr wrap="square" rtlCol="0">
            <a:spAutoFit/>
          </a:bodyPr>
          <a:lstStyle/>
          <a:p>
            <a:r>
              <a:rPr lang="en-US" sz="1600" b="1" dirty="0" smtClean="0"/>
              <a:t>Proteins</a:t>
            </a:r>
            <a:endParaRPr lang="en-US" sz="1600" b="1" dirty="0"/>
          </a:p>
        </p:txBody>
      </p:sp>
      <p:cxnSp>
        <p:nvCxnSpPr>
          <p:cNvPr id="1062" name="Straight Arrow Connector 1061"/>
          <p:cNvCxnSpPr/>
          <p:nvPr/>
        </p:nvCxnSpPr>
        <p:spPr>
          <a:xfrm rot="16200000" flipV="1">
            <a:off x="47240264" y="16035521"/>
            <a:ext cx="645380" cy="35780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63" name="TextBox 1062"/>
          <p:cNvSpPr txBox="1"/>
          <p:nvPr/>
        </p:nvSpPr>
        <p:spPr>
          <a:xfrm>
            <a:off x="47026241" y="15544800"/>
            <a:ext cx="715617" cy="338554"/>
          </a:xfrm>
          <a:prstGeom prst="rect">
            <a:avLst/>
          </a:prstGeom>
          <a:noFill/>
        </p:spPr>
        <p:txBody>
          <a:bodyPr wrap="square" rtlCol="0">
            <a:spAutoFit/>
          </a:bodyPr>
          <a:lstStyle/>
          <a:p>
            <a:r>
              <a:rPr lang="en-US" sz="1600" b="1" dirty="0" smtClean="0"/>
              <a:t>HP</a:t>
            </a:r>
            <a:endParaRPr lang="en-US" sz="1600" b="1" dirty="0"/>
          </a:p>
        </p:txBody>
      </p:sp>
      <p:cxnSp>
        <p:nvCxnSpPr>
          <p:cNvPr id="1064" name="Straight Arrow Connector 1063"/>
          <p:cNvCxnSpPr/>
          <p:nvPr/>
        </p:nvCxnSpPr>
        <p:spPr>
          <a:xfrm rot="10800000" flipV="1">
            <a:off x="46072084" y="15891736"/>
            <a:ext cx="1073426" cy="3872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65" name="TextBox 1064"/>
          <p:cNvSpPr txBox="1"/>
          <p:nvPr/>
        </p:nvSpPr>
        <p:spPr>
          <a:xfrm rot="20438629">
            <a:off x="46025709" y="15740630"/>
            <a:ext cx="1431235" cy="338554"/>
          </a:xfrm>
          <a:prstGeom prst="rect">
            <a:avLst/>
          </a:prstGeom>
          <a:noFill/>
        </p:spPr>
        <p:txBody>
          <a:bodyPr wrap="square" rtlCol="0">
            <a:spAutoFit/>
          </a:bodyPr>
          <a:lstStyle/>
          <a:p>
            <a:r>
              <a:rPr lang="en-US" sz="1600" u="sng" dirty="0" smtClean="0"/>
              <a:t>Aldolase</a:t>
            </a:r>
            <a:endParaRPr lang="en-US" sz="1600" u="sng" dirty="0"/>
          </a:p>
        </p:txBody>
      </p:sp>
      <p:sp>
        <p:nvSpPr>
          <p:cNvPr id="1066" name="TextBox 1065"/>
          <p:cNvSpPr txBox="1"/>
          <p:nvPr/>
        </p:nvSpPr>
        <p:spPr>
          <a:xfrm>
            <a:off x="45733252" y="16154400"/>
            <a:ext cx="596348" cy="338554"/>
          </a:xfrm>
          <a:prstGeom prst="rect">
            <a:avLst/>
          </a:prstGeom>
          <a:noFill/>
        </p:spPr>
        <p:txBody>
          <a:bodyPr wrap="square" rtlCol="0">
            <a:spAutoFit/>
          </a:bodyPr>
          <a:lstStyle/>
          <a:p>
            <a:r>
              <a:rPr lang="en-US" sz="1600" b="1" dirty="0" smtClean="0"/>
              <a:t>TP</a:t>
            </a:r>
            <a:endParaRPr lang="en-US" sz="1600" b="1" dirty="0"/>
          </a:p>
        </p:txBody>
      </p:sp>
      <p:cxnSp>
        <p:nvCxnSpPr>
          <p:cNvPr id="1067" name="Straight Arrow Connector 1066"/>
          <p:cNvCxnSpPr/>
          <p:nvPr/>
        </p:nvCxnSpPr>
        <p:spPr>
          <a:xfrm rot="10800000" flipV="1">
            <a:off x="44879389" y="16408040"/>
            <a:ext cx="834887" cy="3872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68" name="TextBox 1067"/>
          <p:cNvSpPr txBox="1"/>
          <p:nvPr/>
        </p:nvSpPr>
        <p:spPr>
          <a:xfrm rot="20133126">
            <a:off x="44977068" y="16147321"/>
            <a:ext cx="1311965" cy="338554"/>
          </a:xfrm>
          <a:prstGeom prst="rect">
            <a:avLst/>
          </a:prstGeom>
          <a:noFill/>
        </p:spPr>
        <p:txBody>
          <a:bodyPr wrap="square" rtlCol="0">
            <a:spAutoFit/>
          </a:bodyPr>
          <a:lstStyle/>
          <a:p>
            <a:r>
              <a:rPr lang="en-US" sz="1600" u="sng" dirty="0" smtClean="0"/>
              <a:t>GAPDH</a:t>
            </a:r>
            <a:endParaRPr lang="en-US" sz="1600" u="sng" dirty="0"/>
          </a:p>
        </p:txBody>
      </p:sp>
      <p:sp>
        <p:nvSpPr>
          <p:cNvPr id="1069" name="TextBox 1068"/>
          <p:cNvSpPr txBox="1"/>
          <p:nvPr/>
        </p:nvSpPr>
        <p:spPr>
          <a:xfrm>
            <a:off x="44351713" y="16611601"/>
            <a:ext cx="834887" cy="338554"/>
          </a:xfrm>
          <a:prstGeom prst="rect">
            <a:avLst/>
          </a:prstGeom>
          <a:noFill/>
        </p:spPr>
        <p:txBody>
          <a:bodyPr wrap="square" rtlCol="0">
            <a:spAutoFit/>
          </a:bodyPr>
          <a:lstStyle/>
          <a:p>
            <a:r>
              <a:rPr lang="en-US" sz="1600" b="1" dirty="0" smtClean="0"/>
              <a:t>PGA</a:t>
            </a:r>
            <a:endParaRPr lang="en-US" sz="1600" b="1" dirty="0"/>
          </a:p>
        </p:txBody>
      </p:sp>
      <p:cxnSp>
        <p:nvCxnSpPr>
          <p:cNvPr id="1070" name="Straight Arrow Connector 1069"/>
          <p:cNvCxnSpPr/>
          <p:nvPr/>
        </p:nvCxnSpPr>
        <p:spPr>
          <a:xfrm rot="10800000">
            <a:off x="43328884" y="16795268"/>
            <a:ext cx="954157" cy="26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71" name="Straight Arrow Connector 1070"/>
          <p:cNvCxnSpPr/>
          <p:nvPr/>
        </p:nvCxnSpPr>
        <p:spPr>
          <a:xfrm rot="10800000">
            <a:off x="42091463" y="16779133"/>
            <a:ext cx="685800" cy="268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72" name="TextBox 1071"/>
          <p:cNvSpPr txBox="1"/>
          <p:nvPr/>
        </p:nvSpPr>
        <p:spPr>
          <a:xfrm>
            <a:off x="43555886" y="16500350"/>
            <a:ext cx="868714" cy="338554"/>
          </a:xfrm>
          <a:prstGeom prst="rect">
            <a:avLst/>
          </a:prstGeom>
          <a:noFill/>
        </p:spPr>
        <p:txBody>
          <a:bodyPr wrap="square" rtlCol="0">
            <a:spAutoFit/>
          </a:bodyPr>
          <a:lstStyle/>
          <a:p>
            <a:r>
              <a:rPr lang="en-US" sz="1600" u="sng" dirty="0" smtClean="0"/>
              <a:t>PGM</a:t>
            </a:r>
            <a:endParaRPr lang="en-US" sz="1600" u="sng" dirty="0"/>
          </a:p>
        </p:txBody>
      </p:sp>
      <p:sp>
        <p:nvSpPr>
          <p:cNvPr id="1073" name="TextBox 1072"/>
          <p:cNvSpPr txBox="1"/>
          <p:nvPr/>
        </p:nvSpPr>
        <p:spPr>
          <a:xfrm>
            <a:off x="42824401" y="16611601"/>
            <a:ext cx="834887" cy="338554"/>
          </a:xfrm>
          <a:prstGeom prst="rect">
            <a:avLst/>
          </a:prstGeom>
          <a:noFill/>
        </p:spPr>
        <p:txBody>
          <a:bodyPr wrap="square" rtlCol="0">
            <a:spAutoFit/>
          </a:bodyPr>
          <a:lstStyle/>
          <a:p>
            <a:r>
              <a:rPr lang="en-US" sz="1600" b="1" dirty="0" smtClean="0"/>
              <a:t>PEP</a:t>
            </a:r>
            <a:endParaRPr lang="en-US" sz="1600" b="1" dirty="0"/>
          </a:p>
        </p:txBody>
      </p:sp>
      <p:sp>
        <p:nvSpPr>
          <p:cNvPr id="1074" name="TextBox 1073"/>
          <p:cNvSpPr txBox="1"/>
          <p:nvPr/>
        </p:nvSpPr>
        <p:spPr>
          <a:xfrm>
            <a:off x="42380452" y="16479846"/>
            <a:ext cx="596348" cy="338554"/>
          </a:xfrm>
          <a:prstGeom prst="rect">
            <a:avLst/>
          </a:prstGeom>
          <a:noFill/>
        </p:spPr>
        <p:txBody>
          <a:bodyPr wrap="square" rtlCol="0">
            <a:spAutoFit/>
          </a:bodyPr>
          <a:lstStyle/>
          <a:p>
            <a:r>
              <a:rPr lang="en-US" sz="1600" u="sng" dirty="0" smtClean="0"/>
              <a:t>PK</a:t>
            </a:r>
            <a:endParaRPr lang="en-US" sz="1600" u="sng" dirty="0"/>
          </a:p>
        </p:txBody>
      </p:sp>
      <p:sp>
        <p:nvSpPr>
          <p:cNvPr id="1075" name="TextBox 1074"/>
          <p:cNvSpPr txBox="1"/>
          <p:nvPr/>
        </p:nvSpPr>
        <p:spPr>
          <a:xfrm>
            <a:off x="41539841" y="16611601"/>
            <a:ext cx="715617" cy="338554"/>
          </a:xfrm>
          <a:prstGeom prst="rect">
            <a:avLst/>
          </a:prstGeom>
          <a:noFill/>
        </p:spPr>
        <p:txBody>
          <a:bodyPr wrap="square" rtlCol="0">
            <a:spAutoFit/>
          </a:bodyPr>
          <a:lstStyle/>
          <a:p>
            <a:r>
              <a:rPr lang="en-US" sz="1600" b="1" dirty="0" smtClean="0"/>
              <a:t>Pyr</a:t>
            </a:r>
            <a:endParaRPr lang="en-US" sz="1600" b="1" dirty="0"/>
          </a:p>
        </p:txBody>
      </p:sp>
      <p:sp>
        <p:nvSpPr>
          <p:cNvPr id="1076" name="Oval 1075"/>
          <p:cNvSpPr/>
          <p:nvPr/>
        </p:nvSpPr>
        <p:spPr>
          <a:xfrm>
            <a:off x="37842484" y="10986845"/>
            <a:ext cx="2981739" cy="4904890"/>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077" name="TextBox 1076"/>
          <p:cNvSpPr txBox="1"/>
          <p:nvPr/>
        </p:nvSpPr>
        <p:spPr>
          <a:xfrm>
            <a:off x="37842484" y="12793910"/>
            <a:ext cx="1431235" cy="338554"/>
          </a:xfrm>
          <a:prstGeom prst="rect">
            <a:avLst/>
          </a:prstGeom>
          <a:noFill/>
        </p:spPr>
        <p:txBody>
          <a:bodyPr wrap="square" rtlCol="0">
            <a:spAutoFit/>
          </a:bodyPr>
          <a:lstStyle/>
          <a:p>
            <a:r>
              <a:rPr lang="en-US" sz="1600" b="1" dirty="0" smtClean="0"/>
              <a:t>Plastid</a:t>
            </a:r>
            <a:endParaRPr lang="en-US" sz="1600" b="1" dirty="0"/>
          </a:p>
        </p:txBody>
      </p:sp>
      <p:cxnSp>
        <p:nvCxnSpPr>
          <p:cNvPr id="1078" name="Straight Arrow Connector 1077"/>
          <p:cNvCxnSpPr/>
          <p:nvPr/>
        </p:nvCxnSpPr>
        <p:spPr>
          <a:xfrm flipH="1" flipV="1">
            <a:off x="39631529" y="15633583"/>
            <a:ext cx="1745070" cy="10542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79" name="TextBox 1078"/>
          <p:cNvSpPr txBox="1"/>
          <p:nvPr/>
        </p:nvSpPr>
        <p:spPr>
          <a:xfrm>
            <a:off x="39050843" y="14988203"/>
            <a:ext cx="954157" cy="338554"/>
          </a:xfrm>
          <a:prstGeom prst="rect">
            <a:avLst/>
          </a:prstGeom>
          <a:noFill/>
        </p:spPr>
        <p:txBody>
          <a:bodyPr wrap="square" rtlCol="0">
            <a:spAutoFit/>
          </a:bodyPr>
          <a:lstStyle/>
          <a:p>
            <a:r>
              <a:rPr lang="en-US" sz="1600" b="1" dirty="0" smtClean="0"/>
              <a:t>Pyr</a:t>
            </a:r>
            <a:endParaRPr lang="en-US" sz="1600" b="1" dirty="0"/>
          </a:p>
        </p:txBody>
      </p:sp>
      <p:cxnSp>
        <p:nvCxnSpPr>
          <p:cNvPr id="1080" name="Straight Arrow Connector 1079"/>
          <p:cNvCxnSpPr/>
          <p:nvPr/>
        </p:nvCxnSpPr>
        <p:spPr>
          <a:xfrm rot="16200000" flipV="1">
            <a:off x="39136081" y="14599731"/>
            <a:ext cx="516301" cy="24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81" name="TextBox 1080"/>
          <p:cNvSpPr txBox="1"/>
          <p:nvPr/>
        </p:nvSpPr>
        <p:spPr>
          <a:xfrm>
            <a:off x="38997835" y="13987046"/>
            <a:ext cx="1311965" cy="338554"/>
          </a:xfrm>
          <a:prstGeom prst="rect">
            <a:avLst/>
          </a:prstGeom>
          <a:noFill/>
        </p:spPr>
        <p:txBody>
          <a:bodyPr wrap="square" rtlCol="0">
            <a:spAutoFit/>
          </a:bodyPr>
          <a:lstStyle/>
          <a:p>
            <a:r>
              <a:rPr lang="en-US" sz="1600" b="1" dirty="0" smtClean="0"/>
              <a:t>2:0-CoA</a:t>
            </a:r>
            <a:endParaRPr lang="en-US" sz="1600" b="1" dirty="0"/>
          </a:p>
        </p:txBody>
      </p:sp>
      <p:sp>
        <p:nvSpPr>
          <p:cNvPr id="1082" name="TextBox 1081"/>
          <p:cNvSpPr txBox="1"/>
          <p:nvPr/>
        </p:nvSpPr>
        <p:spPr>
          <a:xfrm>
            <a:off x="39395400" y="12767846"/>
            <a:ext cx="797542" cy="338554"/>
          </a:xfrm>
          <a:prstGeom prst="rect">
            <a:avLst/>
          </a:prstGeom>
          <a:noFill/>
        </p:spPr>
        <p:txBody>
          <a:bodyPr wrap="square" rtlCol="0">
            <a:spAutoFit/>
          </a:bodyPr>
          <a:lstStyle/>
          <a:p>
            <a:r>
              <a:rPr lang="en-US" sz="1600" u="sng" dirty="0" smtClean="0"/>
              <a:t>KASII</a:t>
            </a:r>
            <a:endParaRPr lang="en-US" sz="1600" u="sng" dirty="0"/>
          </a:p>
        </p:txBody>
      </p:sp>
      <p:sp>
        <p:nvSpPr>
          <p:cNvPr id="1083" name="TextBox 1082"/>
          <p:cNvSpPr txBox="1"/>
          <p:nvPr/>
        </p:nvSpPr>
        <p:spPr>
          <a:xfrm>
            <a:off x="38915910" y="11505104"/>
            <a:ext cx="1789043" cy="338554"/>
          </a:xfrm>
          <a:prstGeom prst="rect">
            <a:avLst/>
          </a:prstGeom>
          <a:noFill/>
        </p:spPr>
        <p:txBody>
          <a:bodyPr wrap="square" rtlCol="0">
            <a:spAutoFit/>
          </a:bodyPr>
          <a:lstStyle/>
          <a:p>
            <a:r>
              <a:rPr lang="en-US" sz="1600" b="1" dirty="0" smtClean="0"/>
              <a:t>18:1-ACP</a:t>
            </a:r>
            <a:endParaRPr lang="en-US" sz="1600" b="1" dirty="0"/>
          </a:p>
        </p:txBody>
      </p:sp>
      <p:cxnSp>
        <p:nvCxnSpPr>
          <p:cNvPr id="1084" name="Straight Arrow Connector 1083"/>
          <p:cNvCxnSpPr/>
          <p:nvPr/>
        </p:nvCxnSpPr>
        <p:spPr>
          <a:xfrm rot="16200000" flipV="1">
            <a:off x="39136081" y="12085006"/>
            <a:ext cx="516301" cy="24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85" name="Straight Arrow Connector 1084"/>
          <p:cNvCxnSpPr/>
          <p:nvPr/>
        </p:nvCxnSpPr>
        <p:spPr>
          <a:xfrm rot="16200000" flipV="1">
            <a:off x="39136081" y="12923206"/>
            <a:ext cx="516301" cy="24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86" name="Straight Arrow Connector 1085"/>
          <p:cNvCxnSpPr/>
          <p:nvPr/>
        </p:nvCxnSpPr>
        <p:spPr>
          <a:xfrm rot="16200000" flipV="1">
            <a:off x="39136081" y="13761406"/>
            <a:ext cx="516301" cy="24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87" name="TextBox 1086"/>
          <p:cNvSpPr txBox="1"/>
          <p:nvPr/>
        </p:nvSpPr>
        <p:spPr>
          <a:xfrm>
            <a:off x="38832182" y="14444246"/>
            <a:ext cx="715617" cy="338554"/>
          </a:xfrm>
          <a:prstGeom prst="rect">
            <a:avLst/>
          </a:prstGeom>
          <a:noFill/>
        </p:spPr>
        <p:txBody>
          <a:bodyPr wrap="square" rtlCol="0">
            <a:spAutoFit/>
          </a:bodyPr>
          <a:lstStyle/>
          <a:p>
            <a:r>
              <a:rPr lang="en-US" sz="1600" u="sng" dirty="0" smtClean="0"/>
              <a:t>PDH</a:t>
            </a:r>
            <a:endParaRPr lang="en-US" sz="1600" u="sng" dirty="0"/>
          </a:p>
        </p:txBody>
      </p:sp>
      <p:sp>
        <p:nvSpPr>
          <p:cNvPr id="1088" name="TextBox 1087"/>
          <p:cNvSpPr txBox="1"/>
          <p:nvPr/>
        </p:nvSpPr>
        <p:spPr>
          <a:xfrm>
            <a:off x="41684713" y="9719845"/>
            <a:ext cx="3578087" cy="338554"/>
          </a:xfrm>
          <a:prstGeom prst="rect">
            <a:avLst/>
          </a:prstGeom>
          <a:noFill/>
        </p:spPr>
        <p:txBody>
          <a:bodyPr wrap="square" rtlCol="0">
            <a:spAutoFit/>
          </a:bodyPr>
          <a:lstStyle/>
          <a:p>
            <a:r>
              <a:rPr lang="en-US" sz="1600" b="1" dirty="0" smtClean="0"/>
              <a:t>Endoplasmic Reticulum</a:t>
            </a:r>
            <a:endParaRPr lang="en-US" sz="1600" b="1" dirty="0"/>
          </a:p>
        </p:txBody>
      </p:sp>
      <p:cxnSp>
        <p:nvCxnSpPr>
          <p:cNvPr id="1089" name="Straight Arrow Connector 1088"/>
          <p:cNvCxnSpPr>
            <a:endCxn id="1093" idx="1"/>
          </p:cNvCxnSpPr>
          <p:nvPr/>
        </p:nvCxnSpPr>
        <p:spPr>
          <a:xfrm flipV="1">
            <a:off x="39512258" y="10686911"/>
            <a:ext cx="1192696" cy="68716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90" name="TextBox 1089"/>
          <p:cNvSpPr txBox="1"/>
          <p:nvPr/>
        </p:nvSpPr>
        <p:spPr>
          <a:xfrm>
            <a:off x="42138601" y="10591800"/>
            <a:ext cx="2862470" cy="3046988"/>
          </a:xfrm>
          <a:prstGeom prst="rect">
            <a:avLst/>
          </a:prstGeom>
          <a:noFill/>
        </p:spPr>
        <p:txBody>
          <a:bodyPr wrap="square" rtlCol="0">
            <a:spAutoFit/>
          </a:bodyPr>
          <a:lstStyle/>
          <a:p>
            <a:pPr>
              <a:lnSpc>
                <a:spcPct val="150000"/>
              </a:lnSpc>
            </a:pPr>
            <a:r>
              <a:rPr lang="en-US" sz="1600" b="1" dirty="0" smtClean="0"/>
              <a:t>18:1-PC</a:t>
            </a:r>
          </a:p>
          <a:p>
            <a:pPr>
              <a:lnSpc>
                <a:spcPct val="150000"/>
              </a:lnSpc>
            </a:pPr>
            <a:r>
              <a:rPr lang="en-US" sz="1600" b="1" dirty="0" smtClean="0"/>
              <a:t>    </a:t>
            </a:r>
            <a:r>
              <a:rPr lang="el-GR" sz="1600" b="1" u="sng" dirty="0" smtClean="0"/>
              <a:t>∆</a:t>
            </a:r>
            <a:r>
              <a:rPr lang="en-US" sz="1600" b="1" u="sng" dirty="0" smtClean="0"/>
              <a:t>-12 </a:t>
            </a:r>
            <a:r>
              <a:rPr lang="en-US" sz="1600" b="1" u="sng" dirty="0" err="1" smtClean="0"/>
              <a:t>desat</a:t>
            </a:r>
            <a:endParaRPr lang="en-US" sz="1600" b="1" dirty="0" smtClean="0"/>
          </a:p>
          <a:p>
            <a:pPr>
              <a:lnSpc>
                <a:spcPct val="150000"/>
              </a:lnSpc>
            </a:pPr>
            <a:endParaRPr lang="en-US" sz="1600" b="1" dirty="0" smtClean="0"/>
          </a:p>
          <a:p>
            <a:pPr>
              <a:lnSpc>
                <a:spcPct val="150000"/>
              </a:lnSpc>
            </a:pPr>
            <a:r>
              <a:rPr lang="en-US" sz="1600" b="1" dirty="0" smtClean="0"/>
              <a:t>18:2-PC</a:t>
            </a:r>
          </a:p>
          <a:p>
            <a:pPr>
              <a:lnSpc>
                <a:spcPct val="150000"/>
              </a:lnSpc>
            </a:pPr>
            <a:r>
              <a:rPr lang="en-US" sz="1200" b="1" dirty="0" smtClean="0"/>
              <a:t>      </a:t>
            </a:r>
            <a:r>
              <a:rPr lang="el-GR" sz="1600" b="1" u="sng" dirty="0" smtClean="0"/>
              <a:t>ω</a:t>
            </a:r>
            <a:r>
              <a:rPr lang="en-US" sz="1600" b="1" u="sng" dirty="0" smtClean="0"/>
              <a:t>-3 </a:t>
            </a:r>
            <a:r>
              <a:rPr lang="en-US" sz="1600" b="1" u="sng" dirty="0" err="1" smtClean="0"/>
              <a:t>desat</a:t>
            </a:r>
            <a:endParaRPr lang="en-US" sz="1600" b="1" u="sng" dirty="0" smtClean="0"/>
          </a:p>
          <a:p>
            <a:pPr>
              <a:lnSpc>
                <a:spcPct val="150000"/>
              </a:lnSpc>
            </a:pPr>
            <a:endParaRPr lang="en-US" sz="1600" b="1" dirty="0" smtClean="0"/>
          </a:p>
          <a:p>
            <a:pPr>
              <a:lnSpc>
                <a:spcPct val="150000"/>
              </a:lnSpc>
            </a:pPr>
            <a:r>
              <a:rPr lang="en-US" sz="1600" b="1" dirty="0" smtClean="0"/>
              <a:t>18:3-PC</a:t>
            </a:r>
          </a:p>
          <a:p>
            <a:endParaRPr lang="en-US" sz="1200" b="1" dirty="0" smtClean="0"/>
          </a:p>
          <a:p>
            <a:endParaRPr lang="en-US" sz="1200" b="1" dirty="0" smtClean="0"/>
          </a:p>
        </p:txBody>
      </p:sp>
      <p:cxnSp>
        <p:nvCxnSpPr>
          <p:cNvPr id="1091" name="Straight Arrow Connector 1090"/>
          <p:cNvCxnSpPr/>
          <p:nvPr/>
        </p:nvCxnSpPr>
        <p:spPr>
          <a:xfrm>
            <a:off x="42367201" y="10972800"/>
            <a:ext cx="0" cy="7619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92" name="Straight Arrow Connector 1091"/>
          <p:cNvCxnSpPr/>
          <p:nvPr/>
        </p:nvCxnSpPr>
        <p:spPr>
          <a:xfrm>
            <a:off x="42367201" y="12115800"/>
            <a:ext cx="7527" cy="8071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93" name="TextBox 1092"/>
          <p:cNvSpPr txBox="1"/>
          <p:nvPr/>
        </p:nvSpPr>
        <p:spPr>
          <a:xfrm>
            <a:off x="40704954" y="10517634"/>
            <a:ext cx="1431235" cy="338554"/>
          </a:xfrm>
          <a:prstGeom prst="rect">
            <a:avLst/>
          </a:prstGeom>
          <a:noFill/>
        </p:spPr>
        <p:txBody>
          <a:bodyPr wrap="square" rtlCol="0">
            <a:spAutoFit/>
          </a:bodyPr>
          <a:lstStyle/>
          <a:p>
            <a:r>
              <a:rPr lang="en-US" sz="1600" b="1" dirty="0" smtClean="0"/>
              <a:t>18:1-CoA</a:t>
            </a:r>
            <a:endParaRPr lang="en-US" sz="1600" b="1" dirty="0"/>
          </a:p>
        </p:txBody>
      </p:sp>
      <p:cxnSp>
        <p:nvCxnSpPr>
          <p:cNvPr id="1094" name="Straight Arrow Connector 1093"/>
          <p:cNvCxnSpPr/>
          <p:nvPr/>
        </p:nvCxnSpPr>
        <p:spPr>
          <a:xfrm>
            <a:off x="41681401" y="10744199"/>
            <a:ext cx="533399" cy="76201"/>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095" name="TextBox 1094"/>
          <p:cNvSpPr txBox="1"/>
          <p:nvPr/>
        </p:nvSpPr>
        <p:spPr>
          <a:xfrm>
            <a:off x="44504114" y="10341465"/>
            <a:ext cx="834887" cy="338554"/>
          </a:xfrm>
          <a:prstGeom prst="rect">
            <a:avLst/>
          </a:prstGeom>
          <a:noFill/>
        </p:spPr>
        <p:txBody>
          <a:bodyPr wrap="square" rtlCol="0">
            <a:spAutoFit/>
          </a:bodyPr>
          <a:lstStyle/>
          <a:p>
            <a:r>
              <a:rPr lang="en-US" sz="1600" b="1" dirty="0" smtClean="0"/>
              <a:t>TAG</a:t>
            </a:r>
            <a:endParaRPr lang="en-US" sz="1600" b="1" dirty="0"/>
          </a:p>
        </p:txBody>
      </p:sp>
      <p:cxnSp>
        <p:nvCxnSpPr>
          <p:cNvPr id="1096" name="Straight Arrow Connector 1095"/>
          <p:cNvCxnSpPr>
            <a:endCxn id="1114" idx="6"/>
          </p:cNvCxnSpPr>
          <p:nvPr/>
        </p:nvCxnSpPr>
        <p:spPr>
          <a:xfrm flipV="1">
            <a:off x="45948600" y="15569045"/>
            <a:ext cx="19125" cy="50915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97" name="TextBox 1096"/>
          <p:cNvSpPr txBox="1"/>
          <p:nvPr/>
        </p:nvSpPr>
        <p:spPr>
          <a:xfrm>
            <a:off x="45714276" y="15206245"/>
            <a:ext cx="954157" cy="338554"/>
          </a:xfrm>
          <a:prstGeom prst="rect">
            <a:avLst/>
          </a:prstGeom>
          <a:noFill/>
        </p:spPr>
        <p:txBody>
          <a:bodyPr wrap="square" rtlCol="0">
            <a:spAutoFit/>
          </a:bodyPr>
          <a:lstStyle/>
          <a:p>
            <a:r>
              <a:rPr lang="en-US" sz="1600" b="1" dirty="0" smtClean="0"/>
              <a:t>G3P</a:t>
            </a:r>
            <a:endParaRPr lang="en-US" sz="1600" b="1" dirty="0"/>
          </a:p>
        </p:txBody>
      </p:sp>
      <p:cxnSp>
        <p:nvCxnSpPr>
          <p:cNvPr id="1098" name="Straight Arrow Connector 1097"/>
          <p:cNvCxnSpPr/>
          <p:nvPr/>
        </p:nvCxnSpPr>
        <p:spPr>
          <a:xfrm rot="5400000" flipH="1" flipV="1">
            <a:off x="45809650" y="14863409"/>
            <a:ext cx="645380" cy="1205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99" name="TextBox 1098"/>
          <p:cNvSpPr txBox="1"/>
          <p:nvPr/>
        </p:nvSpPr>
        <p:spPr>
          <a:xfrm>
            <a:off x="45951913" y="14291846"/>
            <a:ext cx="834887" cy="338554"/>
          </a:xfrm>
          <a:prstGeom prst="rect">
            <a:avLst/>
          </a:prstGeom>
          <a:noFill/>
        </p:spPr>
        <p:txBody>
          <a:bodyPr wrap="square" rtlCol="0">
            <a:spAutoFit/>
          </a:bodyPr>
          <a:lstStyle/>
          <a:p>
            <a:r>
              <a:rPr lang="en-US" sz="1600" b="1" dirty="0" smtClean="0"/>
              <a:t>LPA</a:t>
            </a:r>
            <a:endParaRPr lang="en-US" sz="1600" b="1" dirty="0"/>
          </a:p>
        </p:txBody>
      </p:sp>
      <p:cxnSp>
        <p:nvCxnSpPr>
          <p:cNvPr id="1100" name="Straight Arrow Connector 1099"/>
          <p:cNvCxnSpPr/>
          <p:nvPr/>
        </p:nvCxnSpPr>
        <p:spPr>
          <a:xfrm flipV="1">
            <a:off x="46259914" y="13390616"/>
            <a:ext cx="116858" cy="8587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01" name="Straight Arrow Connector 1100"/>
          <p:cNvCxnSpPr/>
          <p:nvPr/>
        </p:nvCxnSpPr>
        <p:spPr>
          <a:xfrm>
            <a:off x="42900600" y="13106400"/>
            <a:ext cx="1447799" cy="22860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102" name="TextBox 1101"/>
          <p:cNvSpPr txBox="1"/>
          <p:nvPr/>
        </p:nvSpPr>
        <p:spPr>
          <a:xfrm>
            <a:off x="44196001" y="13335000"/>
            <a:ext cx="1073426" cy="338554"/>
          </a:xfrm>
          <a:prstGeom prst="rect">
            <a:avLst/>
          </a:prstGeom>
          <a:noFill/>
        </p:spPr>
        <p:txBody>
          <a:bodyPr wrap="square" rtlCol="0">
            <a:spAutoFit/>
          </a:bodyPr>
          <a:lstStyle/>
          <a:p>
            <a:r>
              <a:rPr lang="en-US" sz="1600" b="1" dirty="0" smtClean="0"/>
              <a:t>Acyl-CoA</a:t>
            </a:r>
            <a:endParaRPr lang="en-US" sz="1600" b="1" dirty="0"/>
          </a:p>
        </p:txBody>
      </p:sp>
      <p:sp>
        <p:nvSpPr>
          <p:cNvPr id="1103" name="TextBox 1102"/>
          <p:cNvSpPr txBox="1"/>
          <p:nvPr/>
        </p:nvSpPr>
        <p:spPr>
          <a:xfrm>
            <a:off x="46190452" y="13072647"/>
            <a:ext cx="596348" cy="338554"/>
          </a:xfrm>
          <a:prstGeom prst="rect">
            <a:avLst/>
          </a:prstGeom>
          <a:noFill/>
        </p:spPr>
        <p:txBody>
          <a:bodyPr wrap="square" rtlCol="0">
            <a:spAutoFit/>
          </a:bodyPr>
          <a:lstStyle/>
          <a:p>
            <a:r>
              <a:rPr lang="en-US" sz="1600" b="1" dirty="0" smtClean="0"/>
              <a:t>PA</a:t>
            </a:r>
            <a:endParaRPr lang="en-US" sz="1600" b="1" dirty="0"/>
          </a:p>
        </p:txBody>
      </p:sp>
      <p:cxnSp>
        <p:nvCxnSpPr>
          <p:cNvPr id="1104" name="Straight Arrow Connector 1103"/>
          <p:cNvCxnSpPr/>
          <p:nvPr/>
        </p:nvCxnSpPr>
        <p:spPr>
          <a:xfrm flipH="1" flipV="1">
            <a:off x="46253401" y="12344400"/>
            <a:ext cx="57224" cy="70766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05" name="TextBox 1104"/>
          <p:cNvSpPr txBox="1"/>
          <p:nvPr/>
        </p:nvSpPr>
        <p:spPr>
          <a:xfrm>
            <a:off x="45985043" y="12005846"/>
            <a:ext cx="954157" cy="338554"/>
          </a:xfrm>
          <a:prstGeom prst="rect">
            <a:avLst/>
          </a:prstGeom>
          <a:noFill/>
        </p:spPr>
        <p:txBody>
          <a:bodyPr wrap="square" rtlCol="0">
            <a:spAutoFit/>
          </a:bodyPr>
          <a:lstStyle/>
          <a:p>
            <a:r>
              <a:rPr lang="en-US" sz="1600" b="1" dirty="0" smtClean="0"/>
              <a:t>DAG</a:t>
            </a:r>
            <a:endParaRPr lang="en-US" sz="1600" b="1" dirty="0"/>
          </a:p>
        </p:txBody>
      </p:sp>
      <p:sp>
        <p:nvSpPr>
          <p:cNvPr id="1107" name="TextBox 1106"/>
          <p:cNvSpPr txBox="1"/>
          <p:nvPr/>
        </p:nvSpPr>
        <p:spPr>
          <a:xfrm>
            <a:off x="44521580" y="11531024"/>
            <a:ext cx="1192696" cy="584776"/>
          </a:xfrm>
          <a:prstGeom prst="rect">
            <a:avLst/>
          </a:prstGeom>
          <a:noFill/>
        </p:spPr>
        <p:txBody>
          <a:bodyPr wrap="square" rtlCol="0">
            <a:spAutoFit/>
          </a:bodyPr>
          <a:lstStyle/>
          <a:p>
            <a:r>
              <a:rPr lang="en-US" sz="1600" b="1" dirty="0" smtClean="0"/>
              <a:t>DAG </a:t>
            </a:r>
          </a:p>
          <a:p>
            <a:r>
              <a:rPr lang="en-US" sz="1600" b="1" dirty="0" smtClean="0"/>
              <a:t>+ PC</a:t>
            </a:r>
            <a:endParaRPr lang="en-US" sz="1600" b="1" dirty="0"/>
          </a:p>
        </p:txBody>
      </p:sp>
      <p:sp>
        <p:nvSpPr>
          <p:cNvPr id="1110" name="Freeform 1109"/>
          <p:cNvSpPr/>
          <p:nvPr/>
        </p:nvSpPr>
        <p:spPr>
          <a:xfrm>
            <a:off x="45237197" y="10857771"/>
            <a:ext cx="964999" cy="1103014"/>
          </a:xfrm>
          <a:custGeom>
            <a:avLst/>
            <a:gdLst>
              <a:gd name="connsiteX0" fmla="*/ 554182 w 554182"/>
              <a:gd name="connsiteY0" fmla="*/ 626721 h 626721"/>
              <a:gd name="connsiteX1" fmla="*/ 554182 w 554182"/>
              <a:gd name="connsiteY1" fmla="*/ 626721 h 626721"/>
              <a:gd name="connsiteX2" fmla="*/ 498764 w 554182"/>
              <a:gd name="connsiteY2" fmla="*/ 488175 h 626721"/>
              <a:gd name="connsiteX3" fmla="*/ 249382 w 554182"/>
              <a:gd name="connsiteY3" fmla="*/ 224939 h 626721"/>
              <a:gd name="connsiteX4" fmla="*/ 207819 w 554182"/>
              <a:gd name="connsiteY4" fmla="*/ 197230 h 626721"/>
              <a:gd name="connsiteX5" fmla="*/ 69273 w 554182"/>
              <a:gd name="connsiteY5" fmla="*/ 58684 h 626721"/>
              <a:gd name="connsiteX6" fmla="*/ 0 w 554182"/>
              <a:gd name="connsiteY6" fmla="*/ 3266 h 626721"/>
              <a:gd name="connsiteX7" fmla="*/ 0 w 554182"/>
              <a:gd name="connsiteY7" fmla="*/ 3266 h 626721"/>
              <a:gd name="connsiteX8" fmla="*/ 13855 w 554182"/>
              <a:gd name="connsiteY8" fmla="*/ 17121 h 626721"/>
              <a:gd name="connsiteX9" fmla="*/ 13855 w 554182"/>
              <a:gd name="connsiteY9" fmla="*/ 3266 h 626721"/>
              <a:gd name="connsiteX10" fmla="*/ 83128 w 554182"/>
              <a:gd name="connsiteY10" fmla="*/ 3266 h 626721"/>
              <a:gd name="connsiteX11" fmla="*/ 13855 w 554182"/>
              <a:gd name="connsiteY11" fmla="*/ 3266 h 626721"/>
              <a:gd name="connsiteX12" fmla="*/ 27710 w 554182"/>
              <a:gd name="connsiteY12" fmla="*/ 86393 h 626721"/>
              <a:gd name="connsiteX13" fmla="*/ 0 w 554182"/>
              <a:gd name="connsiteY13" fmla="*/ 17121 h 626721"/>
              <a:gd name="connsiteX14" fmla="*/ 55419 w 554182"/>
              <a:gd name="connsiteY14" fmla="*/ 3266 h 626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182" h="626721">
                <a:moveTo>
                  <a:pt x="554182" y="626721"/>
                </a:moveTo>
                <a:lnTo>
                  <a:pt x="554182" y="626721"/>
                </a:lnTo>
                <a:cubicBezTo>
                  <a:pt x="535709" y="580539"/>
                  <a:pt x="528826" y="527802"/>
                  <a:pt x="498764" y="488175"/>
                </a:cubicBezTo>
                <a:cubicBezTo>
                  <a:pt x="425712" y="391879"/>
                  <a:pt x="334850" y="310407"/>
                  <a:pt x="249382" y="224939"/>
                </a:cubicBezTo>
                <a:cubicBezTo>
                  <a:pt x="237608" y="213165"/>
                  <a:pt x="220195" y="208369"/>
                  <a:pt x="207819" y="197230"/>
                </a:cubicBezTo>
                <a:lnTo>
                  <a:pt x="69273" y="58684"/>
                </a:lnTo>
                <a:cubicBezTo>
                  <a:pt x="10589" y="0"/>
                  <a:pt x="39979" y="3266"/>
                  <a:pt x="0" y="3266"/>
                </a:cubicBezTo>
                <a:lnTo>
                  <a:pt x="0" y="3266"/>
                </a:lnTo>
                <a:lnTo>
                  <a:pt x="13855" y="17121"/>
                </a:lnTo>
                <a:lnTo>
                  <a:pt x="13855" y="3266"/>
                </a:lnTo>
                <a:lnTo>
                  <a:pt x="83128" y="3266"/>
                </a:lnTo>
                <a:lnTo>
                  <a:pt x="13855" y="3266"/>
                </a:lnTo>
                <a:lnTo>
                  <a:pt x="27710" y="86393"/>
                </a:lnTo>
                <a:lnTo>
                  <a:pt x="0" y="17121"/>
                </a:lnTo>
                <a:lnTo>
                  <a:pt x="55419" y="3266"/>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sz="1200" dirty="0"/>
          </a:p>
        </p:txBody>
      </p:sp>
      <p:cxnSp>
        <p:nvCxnSpPr>
          <p:cNvPr id="1111" name="Straight Arrow Connector 1110"/>
          <p:cNvCxnSpPr/>
          <p:nvPr/>
        </p:nvCxnSpPr>
        <p:spPr>
          <a:xfrm rot="5400000" flipH="1" flipV="1">
            <a:off x="44631239" y="11277262"/>
            <a:ext cx="645380" cy="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13" name="Freeform 1112"/>
          <p:cNvSpPr/>
          <p:nvPr/>
        </p:nvSpPr>
        <p:spPr>
          <a:xfrm>
            <a:off x="46892063" y="14778455"/>
            <a:ext cx="2489752" cy="2855808"/>
          </a:xfrm>
          <a:custGeom>
            <a:avLst/>
            <a:gdLst>
              <a:gd name="connsiteX0" fmla="*/ 190500 w 1590675"/>
              <a:gd name="connsiteY0" fmla="*/ 1685925 h 1685925"/>
              <a:gd name="connsiteX1" fmla="*/ 0 w 1590675"/>
              <a:gd name="connsiteY1" fmla="*/ 1400175 h 1685925"/>
              <a:gd name="connsiteX2" fmla="*/ 323850 w 1590675"/>
              <a:gd name="connsiteY2" fmla="*/ 1276350 h 1685925"/>
              <a:gd name="connsiteX3" fmla="*/ 514350 w 1590675"/>
              <a:gd name="connsiteY3" fmla="*/ 1181100 h 1685925"/>
              <a:gd name="connsiteX4" fmla="*/ 752475 w 1590675"/>
              <a:gd name="connsiteY4" fmla="*/ 1047750 h 1685925"/>
              <a:gd name="connsiteX5" fmla="*/ 1000125 w 1590675"/>
              <a:gd name="connsiteY5" fmla="*/ 876300 h 1685925"/>
              <a:gd name="connsiteX6" fmla="*/ 1295400 w 1590675"/>
              <a:gd name="connsiteY6" fmla="*/ 552450 h 1685925"/>
              <a:gd name="connsiteX7" fmla="*/ 1571625 w 1590675"/>
              <a:gd name="connsiteY7" fmla="*/ 200025 h 1685925"/>
              <a:gd name="connsiteX8" fmla="*/ 1590675 w 1590675"/>
              <a:gd name="connsiteY8" fmla="*/ 76200 h 1685925"/>
              <a:gd name="connsiteX9" fmla="*/ 1581150 w 1590675"/>
              <a:gd name="connsiteY9" fmla="*/ 38100 h 1685925"/>
              <a:gd name="connsiteX10" fmla="*/ 1562100 w 1590675"/>
              <a:gd name="connsiteY10" fmla="*/ 9525 h 1685925"/>
              <a:gd name="connsiteX11" fmla="*/ 1552575 w 1590675"/>
              <a:gd name="connsiteY11" fmla="*/ 0 h 1685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90675" h="1685925">
                <a:moveTo>
                  <a:pt x="190500" y="1685925"/>
                </a:moveTo>
                <a:lnTo>
                  <a:pt x="0" y="1400175"/>
                </a:lnTo>
                <a:lnTo>
                  <a:pt x="323850" y="1276350"/>
                </a:lnTo>
                <a:lnTo>
                  <a:pt x="514350" y="1181100"/>
                </a:lnTo>
                <a:lnTo>
                  <a:pt x="752475" y="1047750"/>
                </a:lnTo>
                <a:lnTo>
                  <a:pt x="1000125" y="876300"/>
                </a:lnTo>
                <a:lnTo>
                  <a:pt x="1295400" y="552450"/>
                </a:lnTo>
                <a:lnTo>
                  <a:pt x="1571625" y="200025"/>
                </a:lnTo>
                <a:lnTo>
                  <a:pt x="1590675" y="76200"/>
                </a:lnTo>
                <a:lnTo>
                  <a:pt x="1581150" y="38100"/>
                </a:lnTo>
                <a:lnTo>
                  <a:pt x="1562100" y="9525"/>
                </a:lnTo>
                <a:lnTo>
                  <a:pt x="1552575" y="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1114" name="Freeform 1113"/>
          <p:cNvSpPr/>
          <p:nvPr/>
        </p:nvSpPr>
        <p:spPr>
          <a:xfrm>
            <a:off x="40332237" y="14859127"/>
            <a:ext cx="6828183" cy="709918"/>
          </a:xfrm>
          <a:custGeom>
            <a:avLst/>
            <a:gdLst>
              <a:gd name="connsiteX0" fmla="*/ 4362450 w 4362450"/>
              <a:gd name="connsiteY0" fmla="*/ 409575 h 419100"/>
              <a:gd name="connsiteX1" fmla="*/ 4200525 w 4362450"/>
              <a:gd name="connsiteY1" fmla="*/ 371475 h 419100"/>
              <a:gd name="connsiteX2" fmla="*/ 3962400 w 4362450"/>
              <a:gd name="connsiteY2" fmla="*/ 361950 h 419100"/>
              <a:gd name="connsiteX3" fmla="*/ 3819525 w 4362450"/>
              <a:gd name="connsiteY3" fmla="*/ 390525 h 419100"/>
              <a:gd name="connsiteX4" fmla="*/ 3771900 w 4362450"/>
              <a:gd name="connsiteY4" fmla="*/ 400050 h 419100"/>
              <a:gd name="connsiteX5" fmla="*/ 3695700 w 4362450"/>
              <a:gd name="connsiteY5" fmla="*/ 419100 h 419100"/>
              <a:gd name="connsiteX6" fmla="*/ 3600450 w 4362450"/>
              <a:gd name="connsiteY6" fmla="*/ 419100 h 419100"/>
              <a:gd name="connsiteX7" fmla="*/ 3314700 w 4362450"/>
              <a:gd name="connsiteY7" fmla="*/ 419100 h 419100"/>
              <a:gd name="connsiteX8" fmla="*/ 3067050 w 4362450"/>
              <a:gd name="connsiteY8" fmla="*/ 381000 h 419100"/>
              <a:gd name="connsiteX9" fmla="*/ 2743200 w 4362450"/>
              <a:gd name="connsiteY9" fmla="*/ 333375 h 419100"/>
              <a:gd name="connsiteX10" fmla="*/ 2190750 w 4362450"/>
              <a:gd name="connsiteY10" fmla="*/ 257175 h 419100"/>
              <a:gd name="connsiteX11" fmla="*/ 1476375 w 4362450"/>
              <a:gd name="connsiteY11" fmla="*/ 219075 h 419100"/>
              <a:gd name="connsiteX12" fmla="*/ 866775 w 4362450"/>
              <a:gd name="connsiteY12" fmla="*/ 152400 h 419100"/>
              <a:gd name="connsiteX13" fmla="*/ 47625 w 4362450"/>
              <a:gd name="connsiteY13" fmla="*/ 0 h 419100"/>
              <a:gd name="connsiteX14" fmla="*/ 0 w 4362450"/>
              <a:gd name="connsiteY14" fmla="*/ 0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362450" h="419100">
                <a:moveTo>
                  <a:pt x="4362450" y="409575"/>
                </a:moveTo>
                <a:cubicBezTo>
                  <a:pt x="4213439" y="369839"/>
                  <a:pt x="4268864" y="371475"/>
                  <a:pt x="4200525" y="371475"/>
                </a:cubicBezTo>
                <a:cubicBezTo>
                  <a:pt x="4121155" y="368168"/>
                  <a:pt x="4041838" y="361950"/>
                  <a:pt x="3962400" y="361950"/>
                </a:cubicBezTo>
                <a:cubicBezTo>
                  <a:pt x="3865673" y="394192"/>
                  <a:pt x="3942821" y="372911"/>
                  <a:pt x="3819525" y="390525"/>
                </a:cubicBezTo>
                <a:cubicBezTo>
                  <a:pt x="3803498" y="392815"/>
                  <a:pt x="3787675" y="396410"/>
                  <a:pt x="3771900" y="400050"/>
                </a:cubicBezTo>
                <a:cubicBezTo>
                  <a:pt x="3746389" y="405937"/>
                  <a:pt x="3721882" y="419100"/>
                  <a:pt x="3695700" y="419100"/>
                </a:cubicBezTo>
                <a:lnTo>
                  <a:pt x="3600450" y="419100"/>
                </a:lnTo>
                <a:lnTo>
                  <a:pt x="3314700" y="419100"/>
                </a:lnTo>
                <a:cubicBezTo>
                  <a:pt x="3079836" y="379956"/>
                  <a:pt x="3163351" y="381000"/>
                  <a:pt x="3067050" y="381000"/>
                </a:cubicBezTo>
                <a:cubicBezTo>
                  <a:pt x="2762372" y="331858"/>
                  <a:pt x="2871472" y="333375"/>
                  <a:pt x="2743200" y="333375"/>
                </a:cubicBezTo>
                <a:lnTo>
                  <a:pt x="2190750" y="257175"/>
                </a:lnTo>
                <a:lnTo>
                  <a:pt x="1476375" y="219075"/>
                </a:lnTo>
                <a:lnTo>
                  <a:pt x="866775" y="152400"/>
                </a:lnTo>
                <a:lnTo>
                  <a:pt x="47625" y="0"/>
                </a:lnTo>
                <a:lnTo>
                  <a:pt x="0" y="0"/>
                </a:lnTo>
              </a:path>
            </a:pathLst>
          </a:custGeom>
          <a:ln>
            <a:prstDash val="dash"/>
          </a:ln>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1115" name="Freeform 1114"/>
          <p:cNvSpPr/>
          <p:nvPr/>
        </p:nvSpPr>
        <p:spPr>
          <a:xfrm>
            <a:off x="40212967" y="15052741"/>
            <a:ext cx="5486400" cy="1048743"/>
          </a:xfrm>
          <a:custGeom>
            <a:avLst/>
            <a:gdLst>
              <a:gd name="connsiteX0" fmla="*/ 3505200 w 3505200"/>
              <a:gd name="connsiteY0" fmla="*/ 619125 h 619125"/>
              <a:gd name="connsiteX1" fmla="*/ 3409950 w 3505200"/>
              <a:gd name="connsiteY1" fmla="*/ 581025 h 619125"/>
              <a:gd name="connsiteX2" fmla="*/ 3286125 w 3505200"/>
              <a:gd name="connsiteY2" fmla="*/ 561975 h 619125"/>
              <a:gd name="connsiteX3" fmla="*/ 3124200 w 3505200"/>
              <a:gd name="connsiteY3" fmla="*/ 533400 h 619125"/>
              <a:gd name="connsiteX4" fmla="*/ 2676525 w 3505200"/>
              <a:gd name="connsiteY4" fmla="*/ 457200 h 619125"/>
              <a:gd name="connsiteX5" fmla="*/ 2181225 w 3505200"/>
              <a:gd name="connsiteY5" fmla="*/ 323850 h 619125"/>
              <a:gd name="connsiteX6" fmla="*/ 1695450 w 3505200"/>
              <a:gd name="connsiteY6" fmla="*/ 276225 h 619125"/>
              <a:gd name="connsiteX7" fmla="*/ 942975 w 3505200"/>
              <a:gd name="connsiteY7" fmla="*/ 180975 h 619125"/>
              <a:gd name="connsiteX8" fmla="*/ 38100 w 3505200"/>
              <a:gd name="connsiteY8" fmla="*/ 9525 h 619125"/>
              <a:gd name="connsiteX9" fmla="*/ 0 w 3505200"/>
              <a:gd name="connsiteY9" fmla="*/ 0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05200" h="619125">
                <a:moveTo>
                  <a:pt x="3505200" y="619125"/>
                </a:moveTo>
                <a:lnTo>
                  <a:pt x="3409950" y="581025"/>
                </a:lnTo>
                <a:lnTo>
                  <a:pt x="3286125" y="561975"/>
                </a:lnTo>
                <a:lnTo>
                  <a:pt x="3124200" y="533400"/>
                </a:lnTo>
                <a:lnTo>
                  <a:pt x="2676525" y="457200"/>
                </a:lnTo>
                <a:lnTo>
                  <a:pt x="2181225" y="323850"/>
                </a:lnTo>
                <a:lnTo>
                  <a:pt x="1695450" y="276225"/>
                </a:lnTo>
                <a:lnTo>
                  <a:pt x="942975" y="180975"/>
                </a:lnTo>
                <a:lnTo>
                  <a:pt x="38100" y="9525"/>
                </a:lnTo>
                <a:lnTo>
                  <a:pt x="0" y="0"/>
                </a:lnTo>
              </a:path>
            </a:pathLst>
          </a:custGeom>
          <a:ln>
            <a:prstDash val="dash"/>
          </a:ln>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1116" name="Freeform 1115"/>
          <p:cNvSpPr/>
          <p:nvPr/>
        </p:nvSpPr>
        <p:spPr>
          <a:xfrm>
            <a:off x="40108606" y="15278624"/>
            <a:ext cx="4323522" cy="1210088"/>
          </a:xfrm>
          <a:custGeom>
            <a:avLst/>
            <a:gdLst>
              <a:gd name="connsiteX0" fmla="*/ 2762250 w 2762250"/>
              <a:gd name="connsiteY0" fmla="*/ 714375 h 714375"/>
              <a:gd name="connsiteX1" fmla="*/ 2676525 w 2762250"/>
              <a:gd name="connsiteY1" fmla="*/ 657225 h 714375"/>
              <a:gd name="connsiteX2" fmla="*/ 2400300 w 2762250"/>
              <a:gd name="connsiteY2" fmla="*/ 561975 h 714375"/>
              <a:gd name="connsiteX3" fmla="*/ 1876425 w 2762250"/>
              <a:gd name="connsiteY3" fmla="*/ 457200 h 714375"/>
              <a:gd name="connsiteX4" fmla="*/ 1066800 w 2762250"/>
              <a:gd name="connsiteY4" fmla="*/ 238125 h 714375"/>
              <a:gd name="connsiteX5" fmla="*/ 0 w 2762250"/>
              <a:gd name="connsiteY5" fmla="*/ 0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2250" h="714375">
                <a:moveTo>
                  <a:pt x="2762250" y="714375"/>
                </a:moveTo>
                <a:lnTo>
                  <a:pt x="2676525" y="657225"/>
                </a:lnTo>
                <a:lnTo>
                  <a:pt x="2400300" y="561975"/>
                </a:lnTo>
                <a:lnTo>
                  <a:pt x="1876425" y="457200"/>
                </a:lnTo>
                <a:lnTo>
                  <a:pt x="1066800" y="238125"/>
                </a:lnTo>
                <a:lnTo>
                  <a:pt x="0" y="0"/>
                </a:lnTo>
              </a:path>
            </a:pathLst>
          </a:custGeom>
          <a:ln>
            <a:prstDash val="dash"/>
          </a:ln>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1117" name="Freeform 1116"/>
          <p:cNvSpPr/>
          <p:nvPr/>
        </p:nvSpPr>
        <p:spPr>
          <a:xfrm>
            <a:off x="39989337" y="15472238"/>
            <a:ext cx="3101009" cy="1129415"/>
          </a:xfrm>
          <a:custGeom>
            <a:avLst/>
            <a:gdLst>
              <a:gd name="connsiteX0" fmla="*/ 1981200 w 1981200"/>
              <a:gd name="connsiteY0" fmla="*/ 666750 h 666750"/>
              <a:gd name="connsiteX1" fmla="*/ 1952625 w 1981200"/>
              <a:gd name="connsiteY1" fmla="*/ 581025 h 666750"/>
              <a:gd name="connsiteX2" fmla="*/ 1838325 w 1981200"/>
              <a:gd name="connsiteY2" fmla="*/ 476250 h 666750"/>
              <a:gd name="connsiteX3" fmla="*/ 1809750 w 1981200"/>
              <a:gd name="connsiteY3" fmla="*/ 466725 h 666750"/>
              <a:gd name="connsiteX4" fmla="*/ 1209675 w 1981200"/>
              <a:gd name="connsiteY4" fmla="*/ 285750 h 666750"/>
              <a:gd name="connsiteX5" fmla="*/ 1181100 w 1981200"/>
              <a:gd name="connsiteY5" fmla="*/ 295275 h 666750"/>
              <a:gd name="connsiteX6" fmla="*/ 1181100 w 1981200"/>
              <a:gd name="connsiteY6" fmla="*/ 276225 h 666750"/>
              <a:gd name="connsiteX7" fmla="*/ 1171575 w 1981200"/>
              <a:gd name="connsiteY7" fmla="*/ 285750 h 666750"/>
              <a:gd name="connsiteX8" fmla="*/ 1171575 w 1981200"/>
              <a:gd name="connsiteY8" fmla="*/ 285750 h 666750"/>
              <a:gd name="connsiteX9" fmla="*/ 0 w 1981200"/>
              <a:gd name="connsiteY9" fmla="*/ 0 h 666750"/>
              <a:gd name="connsiteX10" fmla="*/ 0 w 1981200"/>
              <a:gd name="connsiteY10" fmla="*/ 0 h 666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81200" h="666750">
                <a:moveTo>
                  <a:pt x="1981200" y="666750"/>
                </a:moveTo>
                <a:lnTo>
                  <a:pt x="1952625" y="581025"/>
                </a:lnTo>
                <a:cubicBezTo>
                  <a:pt x="1914525" y="546100"/>
                  <a:pt x="1878684" y="508538"/>
                  <a:pt x="1838325" y="476250"/>
                </a:cubicBezTo>
                <a:cubicBezTo>
                  <a:pt x="1830485" y="469978"/>
                  <a:pt x="1809750" y="466725"/>
                  <a:pt x="1809750" y="466725"/>
                </a:cubicBezTo>
                <a:cubicBezTo>
                  <a:pt x="1609725" y="406400"/>
                  <a:pt x="1411237" y="340721"/>
                  <a:pt x="1209675" y="285750"/>
                </a:cubicBezTo>
                <a:cubicBezTo>
                  <a:pt x="1199989" y="283108"/>
                  <a:pt x="1181100" y="295275"/>
                  <a:pt x="1181100" y="295275"/>
                </a:cubicBezTo>
                <a:lnTo>
                  <a:pt x="1181100" y="276225"/>
                </a:lnTo>
                <a:lnTo>
                  <a:pt x="1171575" y="285750"/>
                </a:lnTo>
                <a:lnTo>
                  <a:pt x="1171575" y="285750"/>
                </a:lnTo>
                <a:lnTo>
                  <a:pt x="0" y="0"/>
                </a:lnTo>
                <a:lnTo>
                  <a:pt x="0" y="0"/>
                </a:lnTo>
              </a:path>
            </a:pathLst>
          </a:custGeom>
          <a:ln>
            <a:prstDash val="dash"/>
          </a:ln>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cxnSp>
        <p:nvCxnSpPr>
          <p:cNvPr id="1118" name="Straight Arrow Connector 1117"/>
          <p:cNvCxnSpPr>
            <a:stCxn id="1117" idx="9"/>
          </p:cNvCxnSpPr>
          <p:nvPr/>
        </p:nvCxnSpPr>
        <p:spPr>
          <a:xfrm flipH="1" flipV="1">
            <a:off x="39750797" y="15375431"/>
            <a:ext cx="238539" cy="96807"/>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1119" name="Straight Arrow Connector 1118"/>
          <p:cNvCxnSpPr>
            <a:stCxn id="1116" idx="5"/>
            <a:endCxn id="1079" idx="3"/>
          </p:cNvCxnSpPr>
          <p:nvPr/>
        </p:nvCxnSpPr>
        <p:spPr>
          <a:xfrm flipH="1" flipV="1">
            <a:off x="40005000" y="15157479"/>
            <a:ext cx="103606" cy="121143"/>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1120" name="Straight Arrow Connector 1119"/>
          <p:cNvCxnSpPr>
            <a:stCxn id="1115" idx="8"/>
          </p:cNvCxnSpPr>
          <p:nvPr/>
        </p:nvCxnSpPr>
        <p:spPr>
          <a:xfrm flipH="1" flipV="1">
            <a:off x="39870067" y="14988203"/>
            <a:ext cx="402535" cy="80673"/>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1121" name="Straight Arrow Connector 1120"/>
          <p:cNvCxnSpPr>
            <a:stCxn id="1114" idx="13"/>
          </p:cNvCxnSpPr>
          <p:nvPr/>
        </p:nvCxnSpPr>
        <p:spPr>
          <a:xfrm flipH="1" flipV="1">
            <a:off x="39989337" y="14730051"/>
            <a:ext cx="417443" cy="129076"/>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1122" name="Straight Arrow Connector 1121"/>
          <p:cNvCxnSpPr/>
          <p:nvPr/>
        </p:nvCxnSpPr>
        <p:spPr>
          <a:xfrm flipV="1">
            <a:off x="41986200" y="13182600"/>
            <a:ext cx="609601" cy="38100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123" name="Straight Arrow Connector 1122"/>
          <p:cNvCxnSpPr/>
          <p:nvPr/>
        </p:nvCxnSpPr>
        <p:spPr>
          <a:xfrm flipV="1">
            <a:off x="41605200" y="11963402"/>
            <a:ext cx="533399" cy="76197"/>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124" name="Straight Arrow Connector 1123"/>
          <p:cNvCxnSpPr/>
          <p:nvPr/>
        </p:nvCxnSpPr>
        <p:spPr>
          <a:xfrm flipV="1">
            <a:off x="41681401" y="13030201"/>
            <a:ext cx="477078" cy="2524"/>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125" name="Straight Arrow Connector 1124"/>
          <p:cNvCxnSpPr>
            <a:endCxn id="1102" idx="1"/>
          </p:cNvCxnSpPr>
          <p:nvPr/>
        </p:nvCxnSpPr>
        <p:spPr>
          <a:xfrm flipV="1">
            <a:off x="41910001" y="13504277"/>
            <a:ext cx="2286002" cy="1355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26" name="Freeform 1125"/>
          <p:cNvSpPr/>
          <p:nvPr/>
        </p:nvSpPr>
        <p:spPr>
          <a:xfrm>
            <a:off x="40839132" y="10373734"/>
            <a:ext cx="3190461" cy="2952615"/>
          </a:xfrm>
          <a:custGeom>
            <a:avLst/>
            <a:gdLst>
              <a:gd name="connsiteX0" fmla="*/ 0 w 2038350"/>
              <a:gd name="connsiteY0" fmla="*/ 0 h 1743075"/>
              <a:gd name="connsiteX1" fmla="*/ 647700 w 2038350"/>
              <a:gd name="connsiteY1" fmla="*/ 19050 h 1743075"/>
              <a:gd name="connsiteX2" fmla="*/ 762000 w 2038350"/>
              <a:gd name="connsiteY2" fmla="*/ 38100 h 1743075"/>
              <a:gd name="connsiteX3" fmla="*/ 838200 w 2038350"/>
              <a:gd name="connsiteY3" fmla="*/ 76200 h 1743075"/>
              <a:gd name="connsiteX4" fmla="*/ 857250 w 2038350"/>
              <a:gd name="connsiteY4" fmla="*/ 180975 h 1743075"/>
              <a:gd name="connsiteX5" fmla="*/ 828675 w 2038350"/>
              <a:gd name="connsiteY5" fmla="*/ 266700 h 1743075"/>
              <a:gd name="connsiteX6" fmla="*/ 742950 w 2038350"/>
              <a:gd name="connsiteY6" fmla="*/ 352425 h 1743075"/>
              <a:gd name="connsiteX7" fmla="*/ 628650 w 2038350"/>
              <a:gd name="connsiteY7" fmla="*/ 504825 h 1743075"/>
              <a:gd name="connsiteX8" fmla="*/ 619125 w 2038350"/>
              <a:gd name="connsiteY8" fmla="*/ 571500 h 1743075"/>
              <a:gd name="connsiteX9" fmla="*/ 628650 w 2038350"/>
              <a:gd name="connsiteY9" fmla="*/ 723900 h 1743075"/>
              <a:gd name="connsiteX10" fmla="*/ 657225 w 2038350"/>
              <a:gd name="connsiteY10" fmla="*/ 885825 h 1743075"/>
              <a:gd name="connsiteX11" fmla="*/ 666750 w 2038350"/>
              <a:gd name="connsiteY11" fmla="*/ 1076325 h 1743075"/>
              <a:gd name="connsiteX12" fmla="*/ 723900 w 2038350"/>
              <a:gd name="connsiteY12" fmla="*/ 1447800 h 1743075"/>
              <a:gd name="connsiteX13" fmla="*/ 752475 w 2038350"/>
              <a:gd name="connsiteY13" fmla="*/ 1628775 h 1743075"/>
              <a:gd name="connsiteX14" fmla="*/ 847725 w 2038350"/>
              <a:gd name="connsiteY14" fmla="*/ 1714500 h 1743075"/>
              <a:gd name="connsiteX15" fmla="*/ 904875 w 2038350"/>
              <a:gd name="connsiteY15" fmla="*/ 1733550 h 1743075"/>
              <a:gd name="connsiteX16" fmla="*/ 933450 w 2038350"/>
              <a:gd name="connsiteY16" fmla="*/ 1743075 h 1743075"/>
              <a:gd name="connsiteX17" fmla="*/ 1266825 w 2038350"/>
              <a:gd name="connsiteY17" fmla="*/ 1733550 h 1743075"/>
              <a:gd name="connsiteX18" fmla="*/ 1485900 w 2038350"/>
              <a:gd name="connsiteY18" fmla="*/ 1733550 h 1743075"/>
              <a:gd name="connsiteX19" fmla="*/ 1724025 w 2038350"/>
              <a:gd name="connsiteY19" fmla="*/ 1704975 h 1743075"/>
              <a:gd name="connsiteX20" fmla="*/ 1752600 w 2038350"/>
              <a:gd name="connsiteY20" fmla="*/ 1695450 h 1743075"/>
              <a:gd name="connsiteX21" fmla="*/ 1781175 w 2038350"/>
              <a:gd name="connsiteY21" fmla="*/ 1676400 h 1743075"/>
              <a:gd name="connsiteX22" fmla="*/ 1819275 w 2038350"/>
              <a:gd name="connsiteY22" fmla="*/ 1619250 h 1743075"/>
              <a:gd name="connsiteX23" fmla="*/ 1924050 w 2038350"/>
              <a:gd name="connsiteY23" fmla="*/ 1524000 h 1743075"/>
              <a:gd name="connsiteX24" fmla="*/ 2009775 w 2038350"/>
              <a:gd name="connsiteY24" fmla="*/ 1352550 h 1743075"/>
              <a:gd name="connsiteX25" fmla="*/ 2038350 w 2038350"/>
              <a:gd name="connsiteY25" fmla="*/ 942975 h 1743075"/>
              <a:gd name="connsiteX26" fmla="*/ 2009775 w 2038350"/>
              <a:gd name="connsiteY26" fmla="*/ 723900 h 1743075"/>
              <a:gd name="connsiteX27" fmla="*/ 1981200 w 2038350"/>
              <a:gd name="connsiteY27" fmla="*/ 657225 h 1743075"/>
              <a:gd name="connsiteX28" fmla="*/ 1828800 w 2038350"/>
              <a:gd name="connsiteY28" fmla="*/ 400050 h 1743075"/>
              <a:gd name="connsiteX29" fmla="*/ 1828800 w 2038350"/>
              <a:gd name="connsiteY29" fmla="*/ 400050 h 1743075"/>
              <a:gd name="connsiteX30" fmla="*/ 1828800 w 2038350"/>
              <a:gd name="connsiteY30" fmla="*/ 400050 h 1743075"/>
              <a:gd name="connsiteX31" fmla="*/ 1828800 w 2038350"/>
              <a:gd name="connsiteY31" fmla="*/ 400050 h 17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38350" h="1743075">
                <a:moveTo>
                  <a:pt x="0" y="0"/>
                </a:moveTo>
                <a:lnTo>
                  <a:pt x="647700" y="19050"/>
                </a:lnTo>
                <a:lnTo>
                  <a:pt x="762000" y="38100"/>
                </a:lnTo>
                <a:lnTo>
                  <a:pt x="838200" y="76200"/>
                </a:lnTo>
                <a:lnTo>
                  <a:pt x="857250" y="180975"/>
                </a:lnTo>
                <a:lnTo>
                  <a:pt x="828675" y="266700"/>
                </a:lnTo>
                <a:lnTo>
                  <a:pt x="742950" y="352425"/>
                </a:lnTo>
                <a:lnTo>
                  <a:pt x="628650" y="504825"/>
                </a:lnTo>
                <a:lnTo>
                  <a:pt x="619125" y="571500"/>
                </a:lnTo>
                <a:lnTo>
                  <a:pt x="628650" y="723900"/>
                </a:lnTo>
                <a:lnTo>
                  <a:pt x="657225" y="885825"/>
                </a:lnTo>
                <a:lnTo>
                  <a:pt x="666750" y="1076325"/>
                </a:lnTo>
                <a:lnTo>
                  <a:pt x="723900" y="1447800"/>
                </a:lnTo>
                <a:lnTo>
                  <a:pt x="752475" y="1628775"/>
                </a:lnTo>
                <a:cubicBezTo>
                  <a:pt x="825566" y="1726229"/>
                  <a:pt x="775489" y="1692829"/>
                  <a:pt x="847725" y="1714500"/>
                </a:cubicBezTo>
                <a:cubicBezTo>
                  <a:pt x="866959" y="1720270"/>
                  <a:pt x="885825" y="1727200"/>
                  <a:pt x="904875" y="1733550"/>
                </a:cubicBezTo>
                <a:lnTo>
                  <a:pt x="933450" y="1743075"/>
                </a:lnTo>
                <a:lnTo>
                  <a:pt x="1266825" y="1733550"/>
                </a:lnTo>
                <a:lnTo>
                  <a:pt x="1485900" y="1733550"/>
                </a:lnTo>
                <a:cubicBezTo>
                  <a:pt x="1565275" y="1724025"/>
                  <a:pt x="1644884" y="1716281"/>
                  <a:pt x="1724025" y="1704975"/>
                </a:cubicBezTo>
                <a:cubicBezTo>
                  <a:pt x="1733964" y="1703555"/>
                  <a:pt x="1743620" y="1699940"/>
                  <a:pt x="1752600" y="1695450"/>
                </a:cubicBezTo>
                <a:cubicBezTo>
                  <a:pt x="1762839" y="1690330"/>
                  <a:pt x="1771650" y="1682750"/>
                  <a:pt x="1781175" y="1676400"/>
                </a:cubicBezTo>
                <a:lnTo>
                  <a:pt x="1819275" y="1619250"/>
                </a:lnTo>
                <a:lnTo>
                  <a:pt x="1924050" y="1524000"/>
                </a:lnTo>
                <a:lnTo>
                  <a:pt x="2009775" y="1352550"/>
                </a:lnTo>
                <a:cubicBezTo>
                  <a:pt x="2019526" y="1216041"/>
                  <a:pt x="2038350" y="1079832"/>
                  <a:pt x="2038350" y="942975"/>
                </a:cubicBezTo>
                <a:lnTo>
                  <a:pt x="2009775" y="723900"/>
                </a:lnTo>
                <a:lnTo>
                  <a:pt x="1981200" y="657225"/>
                </a:lnTo>
                <a:lnTo>
                  <a:pt x="1828800" y="400050"/>
                </a:lnTo>
                <a:lnTo>
                  <a:pt x="1828800" y="400050"/>
                </a:lnTo>
                <a:lnTo>
                  <a:pt x="1828800" y="400050"/>
                </a:lnTo>
                <a:lnTo>
                  <a:pt x="1828800" y="40005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1127" name="Freeform 1126"/>
          <p:cNvSpPr/>
          <p:nvPr/>
        </p:nvSpPr>
        <p:spPr>
          <a:xfrm>
            <a:off x="40988219" y="10034910"/>
            <a:ext cx="4353339" cy="984205"/>
          </a:xfrm>
          <a:custGeom>
            <a:avLst/>
            <a:gdLst>
              <a:gd name="connsiteX0" fmla="*/ 1714500 w 2781300"/>
              <a:gd name="connsiteY0" fmla="*/ 581025 h 581025"/>
              <a:gd name="connsiteX1" fmla="*/ 1657350 w 2781300"/>
              <a:gd name="connsiteY1" fmla="*/ 457200 h 581025"/>
              <a:gd name="connsiteX2" fmla="*/ 1647825 w 2781300"/>
              <a:gd name="connsiteY2" fmla="*/ 371475 h 581025"/>
              <a:gd name="connsiteX3" fmla="*/ 1828800 w 2781300"/>
              <a:gd name="connsiteY3" fmla="*/ 371475 h 581025"/>
              <a:gd name="connsiteX4" fmla="*/ 2019300 w 2781300"/>
              <a:gd name="connsiteY4" fmla="*/ 352425 h 581025"/>
              <a:gd name="connsiteX5" fmla="*/ 2133600 w 2781300"/>
              <a:gd name="connsiteY5" fmla="*/ 333375 h 581025"/>
              <a:gd name="connsiteX6" fmla="*/ 2143125 w 2781300"/>
              <a:gd name="connsiteY6" fmla="*/ 361950 h 581025"/>
              <a:gd name="connsiteX7" fmla="*/ 2152650 w 2781300"/>
              <a:gd name="connsiteY7" fmla="*/ 409575 h 581025"/>
              <a:gd name="connsiteX8" fmla="*/ 2162175 w 2781300"/>
              <a:gd name="connsiteY8" fmla="*/ 438150 h 581025"/>
              <a:gd name="connsiteX9" fmla="*/ 2257425 w 2781300"/>
              <a:gd name="connsiteY9" fmla="*/ 495300 h 581025"/>
              <a:gd name="connsiteX10" fmla="*/ 2428875 w 2781300"/>
              <a:gd name="connsiteY10" fmla="*/ 523875 h 581025"/>
              <a:gd name="connsiteX11" fmla="*/ 2543175 w 2781300"/>
              <a:gd name="connsiteY11" fmla="*/ 523875 h 581025"/>
              <a:gd name="connsiteX12" fmla="*/ 2628900 w 2781300"/>
              <a:gd name="connsiteY12" fmla="*/ 495300 h 581025"/>
              <a:gd name="connsiteX13" fmla="*/ 2695575 w 2781300"/>
              <a:gd name="connsiteY13" fmla="*/ 466725 h 581025"/>
              <a:gd name="connsiteX14" fmla="*/ 2752725 w 2781300"/>
              <a:gd name="connsiteY14" fmla="*/ 390525 h 581025"/>
              <a:gd name="connsiteX15" fmla="*/ 2771775 w 2781300"/>
              <a:gd name="connsiteY15" fmla="*/ 314325 h 581025"/>
              <a:gd name="connsiteX16" fmla="*/ 2781300 w 2781300"/>
              <a:gd name="connsiteY16" fmla="*/ 219075 h 581025"/>
              <a:gd name="connsiteX17" fmla="*/ 2743200 w 2781300"/>
              <a:gd name="connsiteY17" fmla="*/ 161925 h 581025"/>
              <a:gd name="connsiteX18" fmla="*/ 2647950 w 2781300"/>
              <a:gd name="connsiteY18" fmla="*/ 104775 h 581025"/>
              <a:gd name="connsiteX19" fmla="*/ 2514600 w 2781300"/>
              <a:gd name="connsiteY19" fmla="*/ 57150 h 581025"/>
              <a:gd name="connsiteX20" fmla="*/ 2419350 w 2781300"/>
              <a:gd name="connsiteY20" fmla="*/ 47625 h 581025"/>
              <a:gd name="connsiteX21" fmla="*/ 2324100 w 2781300"/>
              <a:gd name="connsiteY21" fmla="*/ 47625 h 581025"/>
              <a:gd name="connsiteX22" fmla="*/ 2247900 w 2781300"/>
              <a:gd name="connsiteY22" fmla="*/ 76200 h 581025"/>
              <a:gd name="connsiteX23" fmla="*/ 2219325 w 2781300"/>
              <a:gd name="connsiteY23" fmla="*/ 85725 h 581025"/>
              <a:gd name="connsiteX24" fmla="*/ 2190750 w 2781300"/>
              <a:gd name="connsiteY24" fmla="*/ 114300 h 581025"/>
              <a:gd name="connsiteX25" fmla="*/ 2181225 w 2781300"/>
              <a:gd name="connsiteY25" fmla="*/ 171450 h 581025"/>
              <a:gd name="connsiteX26" fmla="*/ 2133600 w 2781300"/>
              <a:gd name="connsiteY26" fmla="*/ 209550 h 581025"/>
              <a:gd name="connsiteX27" fmla="*/ 2085975 w 2781300"/>
              <a:gd name="connsiteY27" fmla="*/ 171450 h 581025"/>
              <a:gd name="connsiteX28" fmla="*/ 2085975 w 2781300"/>
              <a:gd name="connsiteY28" fmla="*/ 152400 h 581025"/>
              <a:gd name="connsiteX29" fmla="*/ 2019300 w 2781300"/>
              <a:gd name="connsiteY29" fmla="*/ 66675 h 581025"/>
              <a:gd name="connsiteX30" fmla="*/ 1876425 w 2781300"/>
              <a:gd name="connsiteY30" fmla="*/ 28575 h 581025"/>
              <a:gd name="connsiteX31" fmla="*/ 0 w 2781300"/>
              <a:gd name="connsiteY31" fmla="*/ 0 h 581025"/>
              <a:gd name="connsiteX32" fmla="*/ 0 w 2781300"/>
              <a:gd name="connsiteY32" fmla="*/ 0 h 581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781300" h="581025">
                <a:moveTo>
                  <a:pt x="1714500" y="581025"/>
                </a:moveTo>
                <a:lnTo>
                  <a:pt x="1657350" y="457200"/>
                </a:lnTo>
                <a:cubicBezTo>
                  <a:pt x="1635125" y="390525"/>
                  <a:pt x="1631950" y="419100"/>
                  <a:pt x="1647825" y="371475"/>
                </a:cubicBezTo>
                <a:cubicBezTo>
                  <a:pt x="1857731" y="388967"/>
                  <a:pt x="1681274" y="382823"/>
                  <a:pt x="1828800" y="371475"/>
                </a:cubicBezTo>
                <a:cubicBezTo>
                  <a:pt x="2019139" y="356834"/>
                  <a:pt x="1966697" y="405028"/>
                  <a:pt x="2019300" y="352425"/>
                </a:cubicBezTo>
                <a:cubicBezTo>
                  <a:pt x="2045274" y="342685"/>
                  <a:pt x="2099335" y="305963"/>
                  <a:pt x="2133600" y="333375"/>
                </a:cubicBezTo>
                <a:cubicBezTo>
                  <a:pt x="2141440" y="339647"/>
                  <a:pt x="2140690" y="352210"/>
                  <a:pt x="2143125" y="361950"/>
                </a:cubicBezTo>
                <a:cubicBezTo>
                  <a:pt x="2147052" y="377656"/>
                  <a:pt x="2148723" y="393869"/>
                  <a:pt x="2152650" y="409575"/>
                </a:cubicBezTo>
                <a:cubicBezTo>
                  <a:pt x="2155085" y="419315"/>
                  <a:pt x="2162175" y="438150"/>
                  <a:pt x="2162175" y="438150"/>
                </a:cubicBezTo>
                <a:lnTo>
                  <a:pt x="2257425" y="495300"/>
                </a:lnTo>
                <a:cubicBezTo>
                  <a:pt x="2416066" y="525045"/>
                  <a:pt x="2358140" y="523875"/>
                  <a:pt x="2428875" y="523875"/>
                </a:cubicBezTo>
                <a:lnTo>
                  <a:pt x="2543175" y="523875"/>
                </a:lnTo>
                <a:lnTo>
                  <a:pt x="2628900" y="495300"/>
                </a:lnTo>
                <a:lnTo>
                  <a:pt x="2695575" y="466725"/>
                </a:lnTo>
                <a:lnTo>
                  <a:pt x="2752725" y="390525"/>
                </a:lnTo>
                <a:cubicBezTo>
                  <a:pt x="2772647" y="320797"/>
                  <a:pt x="2771775" y="346964"/>
                  <a:pt x="2771775" y="314325"/>
                </a:cubicBezTo>
                <a:lnTo>
                  <a:pt x="2781300" y="219075"/>
                </a:lnTo>
                <a:cubicBezTo>
                  <a:pt x="2751305" y="159085"/>
                  <a:pt x="2774024" y="161925"/>
                  <a:pt x="2743200" y="161925"/>
                </a:cubicBezTo>
                <a:lnTo>
                  <a:pt x="2647950" y="104775"/>
                </a:lnTo>
                <a:lnTo>
                  <a:pt x="2514600" y="57150"/>
                </a:lnTo>
                <a:lnTo>
                  <a:pt x="2419350" y="47625"/>
                </a:lnTo>
                <a:lnTo>
                  <a:pt x="2324100" y="47625"/>
                </a:lnTo>
                <a:lnTo>
                  <a:pt x="2247900" y="76200"/>
                </a:lnTo>
                <a:cubicBezTo>
                  <a:pt x="2238464" y="79631"/>
                  <a:pt x="2227679" y="80156"/>
                  <a:pt x="2219325" y="85725"/>
                </a:cubicBezTo>
                <a:cubicBezTo>
                  <a:pt x="2208117" y="93197"/>
                  <a:pt x="2200275" y="104775"/>
                  <a:pt x="2190750" y="114300"/>
                </a:cubicBezTo>
                <a:cubicBezTo>
                  <a:pt x="2178213" y="151911"/>
                  <a:pt x="2181225" y="132835"/>
                  <a:pt x="2181225" y="171450"/>
                </a:cubicBezTo>
                <a:cubicBezTo>
                  <a:pt x="2165350" y="184150"/>
                  <a:pt x="2152635" y="202412"/>
                  <a:pt x="2133600" y="209550"/>
                </a:cubicBezTo>
                <a:cubicBezTo>
                  <a:pt x="2111391" y="217878"/>
                  <a:pt x="2090953" y="183896"/>
                  <a:pt x="2085975" y="171450"/>
                </a:cubicBezTo>
                <a:cubicBezTo>
                  <a:pt x="2083617" y="165554"/>
                  <a:pt x="2085975" y="158750"/>
                  <a:pt x="2085975" y="152400"/>
                </a:cubicBezTo>
                <a:lnTo>
                  <a:pt x="2019300" y="66675"/>
                </a:lnTo>
                <a:cubicBezTo>
                  <a:pt x="1930572" y="15973"/>
                  <a:pt x="1978223" y="28575"/>
                  <a:pt x="1876425" y="28575"/>
                </a:cubicBezTo>
                <a:lnTo>
                  <a:pt x="0" y="0"/>
                </a:lnTo>
                <a:lnTo>
                  <a:pt x="0" y="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1128" name="Freeform 1127"/>
          <p:cNvSpPr/>
          <p:nvPr/>
        </p:nvSpPr>
        <p:spPr>
          <a:xfrm>
            <a:off x="40973310" y="10083313"/>
            <a:ext cx="3250096" cy="806725"/>
          </a:xfrm>
          <a:custGeom>
            <a:avLst/>
            <a:gdLst>
              <a:gd name="connsiteX0" fmla="*/ 0 w 2076450"/>
              <a:gd name="connsiteY0" fmla="*/ 0 h 476250"/>
              <a:gd name="connsiteX1" fmla="*/ 1752600 w 2076450"/>
              <a:gd name="connsiteY1" fmla="*/ 28575 h 476250"/>
              <a:gd name="connsiteX2" fmla="*/ 1943100 w 2076450"/>
              <a:gd name="connsiteY2" fmla="*/ 38100 h 476250"/>
              <a:gd name="connsiteX3" fmla="*/ 2000250 w 2076450"/>
              <a:gd name="connsiteY3" fmla="*/ 76200 h 476250"/>
              <a:gd name="connsiteX4" fmla="*/ 2028825 w 2076450"/>
              <a:gd name="connsiteY4" fmla="*/ 85725 h 476250"/>
              <a:gd name="connsiteX5" fmla="*/ 2047875 w 2076450"/>
              <a:gd name="connsiteY5" fmla="*/ 114300 h 476250"/>
              <a:gd name="connsiteX6" fmla="*/ 2076450 w 2076450"/>
              <a:gd name="connsiteY6" fmla="*/ 152400 h 476250"/>
              <a:gd name="connsiteX7" fmla="*/ 2076450 w 2076450"/>
              <a:gd name="connsiteY7" fmla="*/ 247650 h 476250"/>
              <a:gd name="connsiteX8" fmla="*/ 2009775 w 2076450"/>
              <a:gd name="connsiteY8" fmla="*/ 314325 h 476250"/>
              <a:gd name="connsiteX9" fmla="*/ 1752600 w 2076450"/>
              <a:gd name="connsiteY9" fmla="*/ 314325 h 476250"/>
              <a:gd name="connsiteX10" fmla="*/ 1657350 w 2076450"/>
              <a:gd name="connsiteY10" fmla="*/ 314325 h 476250"/>
              <a:gd name="connsiteX11" fmla="*/ 1619250 w 2076450"/>
              <a:gd name="connsiteY11" fmla="*/ 342900 h 476250"/>
              <a:gd name="connsiteX12" fmla="*/ 1628775 w 2076450"/>
              <a:gd name="connsiteY12" fmla="*/ 419100 h 476250"/>
              <a:gd name="connsiteX13" fmla="*/ 1657350 w 2076450"/>
              <a:gd name="connsiteY13" fmla="*/ 476250 h 476250"/>
              <a:gd name="connsiteX14" fmla="*/ 1638300 w 2076450"/>
              <a:gd name="connsiteY14" fmla="*/ 457200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76450" h="476250">
                <a:moveTo>
                  <a:pt x="0" y="0"/>
                </a:moveTo>
                <a:lnTo>
                  <a:pt x="1752600" y="28575"/>
                </a:lnTo>
                <a:cubicBezTo>
                  <a:pt x="1816100" y="31750"/>
                  <a:pt x="1880665" y="26093"/>
                  <a:pt x="1943100" y="38100"/>
                </a:cubicBezTo>
                <a:cubicBezTo>
                  <a:pt x="1965583" y="42424"/>
                  <a:pt x="1978530" y="68960"/>
                  <a:pt x="2000250" y="76200"/>
                </a:cubicBezTo>
                <a:lnTo>
                  <a:pt x="2028825" y="85725"/>
                </a:lnTo>
                <a:lnTo>
                  <a:pt x="2047875" y="114300"/>
                </a:lnTo>
                <a:lnTo>
                  <a:pt x="2076450" y="152400"/>
                </a:lnTo>
                <a:lnTo>
                  <a:pt x="2076450" y="247650"/>
                </a:lnTo>
                <a:lnTo>
                  <a:pt x="2009775" y="314325"/>
                </a:lnTo>
                <a:lnTo>
                  <a:pt x="1752600" y="314325"/>
                </a:lnTo>
                <a:lnTo>
                  <a:pt x="1657350" y="314325"/>
                </a:lnTo>
                <a:lnTo>
                  <a:pt x="1619250" y="342900"/>
                </a:lnTo>
                <a:lnTo>
                  <a:pt x="1628775" y="419100"/>
                </a:lnTo>
                <a:lnTo>
                  <a:pt x="1657350" y="476250"/>
                </a:lnTo>
                <a:lnTo>
                  <a:pt x="1638300" y="45720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1129" name="Freeform 1128"/>
          <p:cNvSpPr/>
          <p:nvPr/>
        </p:nvSpPr>
        <p:spPr>
          <a:xfrm>
            <a:off x="40854041" y="10325331"/>
            <a:ext cx="1371600" cy="387228"/>
          </a:xfrm>
          <a:custGeom>
            <a:avLst/>
            <a:gdLst>
              <a:gd name="connsiteX0" fmla="*/ 0 w 876300"/>
              <a:gd name="connsiteY0" fmla="*/ 0 h 228600"/>
              <a:gd name="connsiteX1" fmla="*/ 704850 w 876300"/>
              <a:gd name="connsiteY1" fmla="*/ 28575 h 228600"/>
              <a:gd name="connsiteX2" fmla="*/ 809625 w 876300"/>
              <a:gd name="connsiteY2" fmla="*/ 38100 h 228600"/>
              <a:gd name="connsiteX3" fmla="*/ 828675 w 876300"/>
              <a:gd name="connsiteY3" fmla="*/ 66675 h 228600"/>
              <a:gd name="connsiteX4" fmla="*/ 876300 w 876300"/>
              <a:gd name="connsiteY4" fmla="*/ 152400 h 228600"/>
              <a:gd name="connsiteX5" fmla="*/ 876300 w 876300"/>
              <a:gd name="connsiteY5" fmla="*/ 228600 h 228600"/>
              <a:gd name="connsiteX6" fmla="*/ 876300 w 876300"/>
              <a:gd name="connsiteY6" fmla="*/ 22860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6300" h="228600">
                <a:moveTo>
                  <a:pt x="0" y="0"/>
                </a:moveTo>
                <a:lnTo>
                  <a:pt x="704850" y="28575"/>
                </a:lnTo>
                <a:cubicBezTo>
                  <a:pt x="739880" y="30223"/>
                  <a:pt x="776107" y="27787"/>
                  <a:pt x="809625" y="38100"/>
                </a:cubicBezTo>
                <a:cubicBezTo>
                  <a:pt x="820566" y="41467"/>
                  <a:pt x="828675" y="66675"/>
                  <a:pt x="828675" y="66675"/>
                </a:cubicBezTo>
                <a:lnTo>
                  <a:pt x="876300" y="152400"/>
                </a:lnTo>
                <a:lnTo>
                  <a:pt x="876300" y="228600"/>
                </a:lnTo>
                <a:lnTo>
                  <a:pt x="876300" y="22860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1130" name="TextBox 1129"/>
          <p:cNvSpPr txBox="1"/>
          <p:nvPr/>
        </p:nvSpPr>
        <p:spPr>
          <a:xfrm>
            <a:off x="40734771" y="12826179"/>
            <a:ext cx="1431235" cy="338554"/>
          </a:xfrm>
          <a:prstGeom prst="rect">
            <a:avLst/>
          </a:prstGeom>
          <a:noFill/>
        </p:spPr>
        <p:txBody>
          <a:bodyPr wrap="square" rtlCol="0">
            <a:spAutoFit/>
          </a:bodyPr>
          <a:lstStyle/>
          <a:p>
            <a:r>
              <a:rPr lang="en-US" sz="1600" b="1" dirty="0" smtClean="0"/>
              <a:t>18:3-CoA</a:t>
            </a:r>
            <a:endParaRPr lang="en-US" sz="1600" b="1" dirty="0"/>
          </a:p>
        </p:txBody>
      </p:sp>
      <p:sp>
        <p:nvSpPr>
          <p:cNvPr id="1131" name="TextBox 1130"/>
          <p:cNvSpPr txBox="1"/>
          <p:nvPr/>
        </p:nvSpPr>
        <p:spPr>
          <a:xfrm>
            <a:off x="40707364" y="11890378"/>
            <a:ext cx="1431235" cy="338554"/>
          </a:xfrm>
          <a:prstGeom prst="rect">
            <a:avLst/>
          </a:prstGeom>
          <a:noFill/>
        </p:spPr>
        <p:txBody>
          <a:bodyPr wrap="square" rtlCol="0">
            <a:spAutoFit/>
          </a:bodyPr>
          <a:lstStyle/>
          <a:p>
            <a:r>
              <a:rPr lang="en-US" sz="1600" b="1" dirty="0" smtClean="0"/>
              <a:t>18:2-CoA</a:t>
            </a:r>
            <a:endParaRPr lang="en-US" sz="1600" b="1" dirty="0"/>
          </a:p>
        </p:txBody>
      </p:sp>
      <p:sp>
        <p:nvSpPr>
          <p:cNvPr id="1132" name="TextBox 1131"/>
          <p:cNvSpPr txBox="1"/>
          <p:nvPr/>
        </p:nvSpPr>
        <p:spPr>
          <a:xfrm>
            <a:off x="41062763" y="13455425"/>
            <a:ext cx="1431235" cy="338554"/>
          </a:xfrm>
          <a:prstGeom prst="rect">
            <a:avLst/>
          </a:prstGeom>
          <a:noFill/>
        </p:spPr>
        <p:txBody>
          <a:bodyPr wrap="square" rtlCol="0">
            <a:spAutoFit/>
          </a:bodyPr>
          <a:lstStyle/>
          <a:p>
            <a:r>
              <a:rPr lang="en-US" sz="1600" b="1" dirty="0" smtClean="0"/>
              <a:t>acyl-CoA</a:t>
            </a:r>
            <a:endParaRPr lang="en-US" sz="1600" b="1" dirty="0"/>
          </a:p>
        </p:txBody>
      </p:sp>
      <p:sp>
        <p:nvSpPr>
          <p:cNvPr id="1133" name="TextBox 1132"/>
          <p:cNvSpPr txBox="1"/>
          <p:nvPr/>
        </p:nvSpPr>
        <p:spPr>
          <a:xfrm rot="5225474">
            <a:off x="40863146" y="12817243"/>
            <a:ext cx="481513" cy="1107995"/>
          </a:xfrm>
          <a:prstGeom prst="rect">
            <a:avLst/>
          </a:prstGeom>
          <a:noFill/>
        </p:spPr>
        <p:txBody>
          <a:bodyPr wrap="square" rtlCol="0">
            <a:spAutoFit/>
          </a:bodyPr>
          <a:lstStyle/>
          <a:p>
            <a:r>
              <a:rPr lang="en-US" sz="4000" dirty="0" smtClean="0"/>
              <a:t>}</a:t>
            </a:r>
            <a:endParaRPr lang="en-US" sz="4000" dirty="0"/>
          </a:p>
        </p:txBody>
      </p:sp>
      <p:sp>
        <p:nvSpPr>
          <p:cNvPr id="1134" name="TextBox 1133"/>
          <p:cNvSpPr txBox="1"/>
          <p:nvPr/>
        </p:nvSpPr>
        <p:spPr>
          <a:xfrm>
            <a:off x="46072084" y="14730051"/>
            <a:ext cx="834887" cy="338554"/>
          </a:xfrm>
          <a:prstGeom prst="rect">
            <a:avLst/>
          </a:prstGeom>
          <a:noFill/>
        </p:spPr>
        <p:txBody>
          <a:bodyPr wrap="square" rtlCol="0">
            <a:spAutoFit/>
          </a:bodyPr>
          <a:lstStyle/>
          <a:p>
            <a:r>
              <a:rPr lang="en-US" sz="1600" u="sng" dirty="0" smtClean="0"/>
              <a:t>GPAT</a:t>
            </a:r>
            <a:endParaRPr lang="en-US" sz="1600" u="sng" dirty="0"/>
          </a:p>
        </p:txBody>
      </p:sp>
      <p:sp>
        <p:nvSpPr>
          <p:cNvPr id="1135" name="TextBox 1134"/>
          <p:cNvSpPr txBox="1"/>
          <p:nvPr/>
        </p:nvSpPr>
        <p:spPr>
          <a:xfrm>
            <a:off x="46332914" y="13715999"/>
            <a:ext cx="834887" cy="338554"/>
          </a:xfrm>
          <a:prstGeom prst="rect">
            <a:avLst/>
          </a:prstGeom>
          <a:noFill/>
        </p:spPr>
        <p:txBody>
          <a:bodyPr wrap="square" rtlCol="0">
            <a:spAutoFit/>
          </a:bodyPr>
          <a:lstStyle/>
          <a:p>
            <a:r>
              <a:rPr lang="en-US" sz="1600" u="sng" dirty="0" smtClean="0"/>
              <a:t>LPAT</a:t>
            </a:r>
            <a:endParaRPr lang="en-US" sz="1600" u="sng" dirty="0"/>
          </a:p>
        </p:txBody>
      </p:sp>
      <p:sp>
        <p:nvSpPr>
          <p:cNvPr id="1136" name="TextBox 1135"/>
          <p:cNvSpPr txBox="1"/>
          <p:nvPr/>
        </p:nvSpPr>
        <p:spPr>
          <a:xfrm>
            <a:off x="45684457" y="10961332"/>
            <a:ext cx="834887" cy="338554"/>
          </a:xfrm>
          <a:prstGeom prst="rect">
            <a:avLst/>
          </a:prstGeom>
          <a:noFill/>
        </p:spPr>
        <p:txBody>
          <a:bodyPr wrap="square" rtlCol="0">
            <a:spAutoFit/>
          </a:bodyPr>
          <a:lstStyle/>
          <a:p>
            <a:r>
              <a:rPr lang="en-US" sz="1600" u="sng" dirty="0" smtClean="0"/>
              <a:t>DGAT</a:t>
            </a:r>
            <a:endParaRPr lang="en-US" sz="1600" u="sng" dirty="0"/>
          </a:p>
        </p:txBody>
      </p:sp>
      <p:sp>
        <p:nvSpPr>
          <p:cNvPr id="1137" name="TextBox 1136"/>
          <p:cNvSpPr txBox="1"/>
          <p:nvPr/>
        </p:nvSpPr>
        <p:spPr>
          <a:xfrm>
            <a:off x="44351713" y="11091717"/>
            <a:ext cx="834887" cy="338554"/>
          </a:xfrm>
          <a:prstGeom prst="rect">
            <a:avLst/>
          </a:prstGeom>
          <a:noFill/>
        </p:spPr>
        <p:txBody>
          <a:bodyPr wrap="square" rtlCol="0">
            <a:spAutoFit/>
          </a:bodyPr>
          <a:lstStyle/>
          <a:p>
            <a:r>
              <a:rPr lang="en-US" sz="1600" u="sng" dirty="0" smtClean="0"/>
              <a:t>PDAT</a:t>
            </a:r>
            <a:endParaRPr lang="en-US" sz="1600" u="sng" dirty="0"/>
          </a:p>
        </p:txBody>
      </p:sp>
      <p:sp>
        <p:nvSpPr>
          <p:cNvPr id="1138" name="TextBox 1137"/>
          <p:cNvSpPr txBox="1"/>
          <p:nvPr/>
        </p:nvSpPr>
        <p:spPr>
          <a:xfrm>
            <a:off x="44530618" y="18336617"/>
            <a:ext cx="2027583" cy="338554"/>
          </a:xfrm>
          <a:prstGeom prst="rect">
            <a:avLst/>
          </a:prstGeom>
          <a:noFill/>
        </p:spPr>
        <p:txBody>
          <a:bodyPr wrap="square" rtlCol="0">
            <a:spAutoFit/>
          </a:bodyPr>
          <a:lstStyle/>
          <a:p>
            <a:r>
              <a:rPr lang="en-US" sz="1600" b="1" dirty="0" smtClean="0"/>
              <a:t>funiculus</a:t>
            </a:r>
          </a:p>
        </p:txBody>
      </p:sp>
      <p:sp>
        <p:nvSpPr>
          <p:cNvPr id="1139" name="TextBox 1138"/>
          <p:cNvSpPr txBox="1"/>
          <p:nvPr/>
        </p:nvSpPr>
        <p:spPr>
          <a:xfrm>
            <a:off x="42539478" y="18468200"/>
            <a:ext cx="2266122" cy="338554"/>
          </a:xfrm>
          <a:prstGeom prst="rect">
            <a:avLst/>
          </a:prstGeom>
          <a:noFill/>
        </p:spPr>
        <p:txBody>
          <a:bodyPr wrap="square" rtlCol="0">
            <a:spAutoFit/>
          </a:bodyPr>
          <a:lstStyle/>
          <a:p>
            <a:r>
              <a:rPr lang="en-US" sz="1600" b="1" dirty="0" smtClean="0"/>
              <a:t>embryonic radical</a:t>
            </a:r>
          </a:p>
        </p:txBody>
      </p:sp>
      <p:cxnSp>
        <p:nvCxnSpPr>
          <p:cNvPr id="1140" name="Straight Arrow Connector 1139"/>
          <p:cNvCxnSpPr/>
          <p:nvPr/>
        </p:nvCxnSpPr>
        <p:spPr>
          <a:xfrm flipV="1">
            <a:off x="45034200" y="17698802"/>
            <a:ext cx="298175" cy="6378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1" name="Straight Arrow Connector 1140"/>
          <p:cNvCxnSpPr/>
          <p:nvPr/>
        </p:nvCxnSpPr>
        <p:spPr>
          <a:xfrm rot="5400000" flipH="1" flipV="1">
            <a:off x="43159064" y="17997699"/>
            <a:ext cx="637817" cy="29817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42" name="TextBox 1141"/>
          <p:cNvSpPr txBox="1"/>
          <p:nvPr/>
        </p:nvSpPr>
        <p:spPr>
          <a:xfrm>
            <a:off x="36769058" y="9172217"/>
            <a:ext cx="4651513" cy="523220"/>
          </a:xfrm>
          <a:prstGeom prst="rect">
            <a:avLst/>
          </a:prstGeom>
          <a:noFill/>
        </p:spPr>
        <p:txBody>
          <a:bodyPr wrap="square" rtlCol="0">
            <a:spAutoFit/>
          </a:bodyPr>
          <a:lstStyle/>
          <a:p>
            <a:r>
              <a:rPr lang="en-US" sz="1600" b="1" dirty="0" smtClean="0"/>
              <a:t>Integuments (incipient seed coat) or </a:t>
            </a:r>
            <a:r>
              <a:rPr lang="en-US" sz="1600" b="1" dirty="0" err="1" smtClean="0"/>
              <a:t>testa</a:t>
            </a:r>
            <a:endParaRPr lang="en-US" sz="1600" b="1" dirty="0" smtClean="0"/>
          </a:p>
          <a:p>
            <a:endParaRPr lang="en-US" sz="1200" b="1" dirty="0"/>
          </a:p>
        </p:txBody>
      </p:sp>
      <p:sp>
        <p:nvSpPr>
          <p:cNvPr id="1143" name="TextBox 1142"/>
          <p:cNvSpPr txBox="1"/>
          <p:nvPr/>
        </p:nvSpPr>
        <p:spPr>
          <a:xfrm>
            <a:off x="42930418" y="8750989"/>
            <a:ext cx="2027583" cy="338554"/>
          </a:xfrm>
          <a:prstGeom prst="rect">
            <a:avLst/>
          </a:prstGeom>
          <a:noFill/>
        </p:spPr>
        <p:txBody>
          <a:bodyPr wrap="square" rtlCol="0">
            <a:spAutoFit/>
          </a:bodyPr>
          <a:lstStyle/>
          <a:p>
            <a:r>
              <a:rPr lang="en-US" sz="1600" b="1" dirty="0" err="1" smtClean="0"/>
              <a:t>apoplastic</a:t>
            </a:r>
            <a:r>
              <a:rPr lang="en-US" sz="1600" b="1" dirty="0" smtClean="0"/>
              <a:t> space</a:t>
            </a:r>
            <a:endParaRPr lang="en-US" sz="1600" b="1" dirty="0"/>
          </a:p>
        </p:txBody>
      </p:sp>
      <p:sp>
        <p:nvSpPr>
          <p:cNvPr id="1144" name="TextBox 1143"/>
          <p:cNvSpPr txBox="1"/>
          <p:nvPr/>
        </p:nvSpPr>
        <p:spPr>
          <a:xfrm>
            <a:off x="46207017" y="9589189"/>
            <a:ext cx="2027583" cy="338554"/>
          </a:xfrm>
          <a:prstGeom prst="rect">
            <a:avLst/>
          </a:prstGeom>
          <a:noFill/>
        </p:spPr>
        <p:txBody>
          <a:bodyPr wrap="square" rtlCol="0">
            <a:spAutoFit/>
          </a:bodyPr>
          <a:lstStyle/>
          <a:p>
            <a:r>
              <a:rPr lang="en-US" sz="1600" b="1" dirty="0" smtClean="0"/>
              <a:t>Embryo tissue</a:t>
            </a:r>
            <a:endParaRPr lang="en-US" sz="1600" b="1" dirty="0"/>
          </a:p>
        </p:txBody>
      </p:sp>
      <p:cxnSp>
        <p:nvCxnSpPr>
          <p:cNvPr id="1145" name="Straight Arrow Connector 1144"/>
          <p:cNvCxnSpPr/>
          <p:nvPr/>
        </p:nvCxnSpPr>
        <p:spPr>
          <a:xfrm flipH="1">
            <a:off x="46329600" y="9825161"/>
            <a:ext cx="298174" cy="4618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6" name="Straight Arrow Connector 1145"/>
          <p:cNvCxnSpPr/>
          <p:nvPr/>
        </p:nvCxnSpPr>
        <p:spPr>
          <a:xfrm rot="5400000">
            <a:off x="43185099" y="9233087"/>
            <a:ext cx="645380" cy="11927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7" name="Straight Arrow Connector 1146"/>
          <p:cNvCxnSpPr/>
          <p:nvPr/>
        </p:nvCxnSpPr>
        <p:spPr>
          <a:xfrm rot="16200000" flipH="1">
            <a:off x="38334871" y="9683431"/>
            <a:ext cx="774456" cy="4770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51" name="TextBox 1150"/>
          <p:cNvSpPr txBox="1"/>
          <p:nvPr/>
        </p:nvSpPr>
        <p:spPr>
          <a:xfrm>
            <a:off x="35572700" y="23466623"/>
            <a:ext cx="2222500" cy="338554"/>
          </a:xfrm>
          <a:prstGeom prst="rect">
            <a:avLst/>
          </a:prstGeom>
          <a:noFill/>
        </p:spPr>
        <p:txBody>
          <a:bodyPr wrap="square" rtlCol="0">
            <a:spAutoFit/>
          </a:bodyPr>
          <a:lstStyle/>
          <a:p>
            <a:pPr algn="ctr"/>
            <a:r>
              <a:rPr lang="en-US" sz="1600" dirty="0" smtClean="0"/>
              <a:t>Hexose-Phosphates</a:t>
            </a:r>
            <a:endParaRPr lang="en-US" sz="1600" dirty="0"/>
          </a:p>
        </p:txBody>
      </p:sp>
      <p:cxnSp>
        <p:nvCxnSpPr>
          <p:cNvPr id="1152" name="Straight Arrow Connector 1151"/>
          <p:cNvCxnSpPr/>
          <p:nvPr/>
        </p:nvCxnSpPr>
        <p:spPr>
          <a:xfrm>
            <a:off x="34442400" y="23469600"/>
            <a:ext cx="1447800" cy="152400"/>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160" name="Straight Arrow Connector 1159"/>
          <p:cNvCxnSpPr/>
          <p:nvPr/>
        </p:nvCxnSpPr>
        <p:spPr>
          <a:xfrm flipV="1">
            <a:off x="44881800" y="18440400"/>
            <a:ext cx="1295400" cy="99060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59" name="Straight Arrow Connector 1158"/>
          <p:cNvCxnSpPr/>
          <p:nvPr/>
        </p:nvCxnSpPr>
        <p:spPr>
          <a:xfrm flipH="1" flipV="1">
            <a:off x="44997757" y="11963400"/>
            <a:ext cx="1027043" cy="211723"/>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162" name="Curved Connector 1161"/>
          <p:cNvCxnSpPr/>
          <p:nvPr/>
        </p:nvCxnSpPr>
        <p:spPr>
          <a:xfrm flipV="1">
            <a:off x="42976800" y="11963400"/>
            <a:ext cx="1600200" cy="1066800"/>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1171" name="Oval 1170"/>
          <p:cNvSpPr/>
          <p:nvPr/>
        </p:nvSpPr>
        <p:spPr>
          <a:xfrm>
            <a:off x="46786800" y="11277600"/>
            <a:ext cx="990600" cy="838200"/>
          </a:xfrm>
          <a:prstGeom prst="ellipse">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172" name="TextBox 1171"/>
          <p:cNvSpPr txBox="1"/>
          <p:nvPr/>
        </p:nvSpPr>
        <p:spPr>
          <a:xfrm>
            <a:off x="46939200" y="11430000"/>
            <a:ext cx="685800" cy="584775"/>
          </a:xfrm>
          <a:prstGeom prst="rect">
            <a:avLst/>
          </a:prstGeom>
          <a:noFill/>
        </p:spPr>
        <p:txBody>
          <a:bodyPr wrap="square" rtlCol="0">
            <a:spAutoFit/>
          </a:bodyPr>
          <a:lstStyle/>
          <a:p>
            <a:pPr algn="ctr"/>
            <a:r>
              <a:rPr lang="en-US" sz="1600" dirty="0" smtClean="0"/>
              <a:t>Oil</a:t>
            </a:r>
          </a:p>
          <a:p>
            <a:pPr algn="ctr"/>
            <a:r>
              <a:rPr lang="en-US" sz="1600" dirty="0" smtClean="0"/>
              <a:t>Body</a:t>
            </a:r>
          </a:p>
        </p:txBody>
      </p:sp>
      <p:cxnSp>
        <p:nvCxnSpPr>
          <p:cNvPr id="1174" name="Curved Connector 1173"/>
          <p:cNvCxnSpPr>
            <a:stCxn id="1127" idx="15"/>
            <a:endCxn id="1171" idx="0"/>
          </p:cNvCxnSpPr>
          <p:nvPr/>
        </p:nvCxnSpPr>
        <p:spPr>
          <a:xfrm>
            <a:off x="45326648" y="10567349"/>
            <a:ext cx="1955452" cy="710251"/>
          </a:xfrm>
          <a:prstGeom prst="curvedConnector2">
            <a:avLst/>
          </a:prstGeom>
          <a:ln>
            <a:tailEnd type="arrow"/>
          </a:ln>
        </p:spPr>
        <p:style>
          <a:lnRef idx="1">
            <a:schemeClr val="dk1"/>
          </a:lnRef>
          <a:fillRef idx="0">
            <a:schemeClr val="dk1"/>
          </a:fillRef>
          <a:effectRef idx="0">
            <a:schemeClr val="dk1"/>
          </a:effectRef>
          <a:fontRef idx="minor">
            <a:schemeClr val="tx1"/>
          </a:fontRef>
        </p:style>
      </p:cxnSp>
      <p:sp>
        <p:nvSpPr>
          <p:cNvPr id="1176" name="Arc 1175"/>
          <p:cNvSpPr/>
          <p:nvPr/>
        </p:nvSpPr>
        <p:spPr>
          <a:xfrm flipV="1">
            <a:off x="44348400" y="8991600"/>
            <a:ext cx="1447800" cy="4419600"/>
          </a:xfrm>
          <a:prstGeom prst="arc">
            <a:avLst>
              <a:gd name="adj1" fmla="val 16200000"/>
              <a:gd name="adj2" fmla="val 20838693"/>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77" name="Arc 1176"/>
          <p:cNvSpPr/>
          <p:nvPr/>
        </p:nvSpPr>
        <p:spPr>
          <a:xfrm>
            <a:off x="44348400" y="11353800"/>
            <a:ext cx="1219200" cy="2819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78" name="Arc 1177"/>
          <p:cNvSpPr/>
          <p:nvPr/>
        </p:nvSpPr>
        <p:spPr>
          <a:xfrm rot="10800000">
            <a:off x="44653200" y="12801600"/>
            <a:ext cx="2971800" cy="2057400"/>
          </a:xfrm>
          <a:prstGeom prst="arc">
            <a:avLst>
              <a:gd name="adj1" fmla="val 16200000"/>
              <a:gd name="adj2" fmla="val 338438"/>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79" name="Arc 1178"/>
          <p:cNvSpPr/>
          <p:nvPr/>
        </p:nvSpPr>
        <p:spPr>
          <a:xfrm rot="9748930">
            <a:off x="44795265" y="12813307"/>
            <a:ext cx="2811041" cy="967186"/>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010" name="TextBox 1009"/>
          <p:cNvSpPr txBox="1"/>
          <p:nvPr/>
        </p:nvSpPr>
        <p:spPr>
          <a:xfrm>
            <a:off x="39014400" y="12386846"/>
            <a:ext cx="1789043" cy="338554"/>
          </a:xfrm>
          <a:prstGeom prst="rect">
            <a:avLst/>
          </a:prstGeom>
          <a:noFill/>
        </p:spPr>
        <p:txBody>
          <a:bodyPr wrap="square" rtlCol="0">
            <a:spAutoFit/>
          </a:bodyPr>
          <a:lstStyle/>
          <a:p>
            <a:r>
              <a:rPr lang="en-US" sz="1600" b="1" dirty="0" smtClean="0"/>
              <a:t>18:0-ACP</a:t>
            </a:r>
            <a:endParaRPr lang="en-US" sz="1600" b="1" dirty="0"/>
          </a:p>
        </p:txBody>
      </p:sp>
      <p:sp>
        <p:nvSpPr>
          <p:cNvPr id="1012" name="TextBox 1011"/>
          <p:cNvSpPr txBox="1"/>
          <p:nvPr/>
        </p:nvSpPr>
        <p:spPr>
          <a:xfrm>
            <a:off x="38938200" y="13182600"/>
            <a:ext cx="1789043" cy="338554"/>
          </a:xfrm>
          <a:prstGeom prst="rect">
            <a:avLst/>
          </a:prstGeom>
          <a:noFill/>
        </p:spPr>
        <p:txBody>
          <a:bodyPr wrap="square" rtlCol="0">
            <a:spAutoFit/>
          </a:bodyPr>
          <a:lstStyle/>
          <a:p>
            <a:r>
              <a:rPr lang="en-US" sz="1600" b="1" dirty="0" smtClean="0"/>
              <a:t>16:0-ACP</a:t>
            </a:r>
            <a:endParaRPr lang="en-US" sz="1600" b="1" dirty="0"/>
          </a:p>
        </p:txBody>
      </p:sp>
      <p:sp>
        <p:nvSpPr>
          <p:cNvPr id="1021" name="TextBox 1020"/>
          <p:cNvSpPr txBox="1"/>
          <p:nvPr/>
        </p:nvSpPr>
        <p:spPr>
          <a:xfrm>
            <a:off x="39395400" y="13606046"/>
            <a:ext cx="990600" cy="338554"/>
          </a:xfrm>
          <a:prstGeom prst="rect">
            <a:avLst/>
          </a:prstGeom>
          <a:noFill/>
        </p:spPr>
        <p:txBody>
          <a:bodyPr wrap="square" rtlCol="0">
            <a:spAutoFit/>
          </a:bodyPr>
          <a:lstStyle/>
          <a:p>
            <a:r>
              <a:rPr lang="en-US" sz="1600" u="sng" dirty="0" smtClean="0"/>
              <a:t>KASIII, I</a:t>
            </a:r>
            <a:endParaRPr lang="en-US" sz="1600" u="sng" dirty="0"/>
          </a:p>
        </p:txBody>
      </p:sp>
      <p:sp>
        <p:nvSpPr>
          <p:cNvPr id="1035" name="TextBox 1034"/>
          <p:cNvSpPr txBox="1"/>
          <p:nvPr/>
        </p:nvSpPr>
        <p:spPr>
          <a:xfrm>
            <a:off x="39740858" y="10668000"/>
            <a:ext cx="797542" cy="338554"/>
          </a:xfrm>
          <a:prstGeom prst="rect">
            <a:avLst/>
          </a:prstGeom>
          <a:noFill/>
        </p:spPr>
        <p:txBody>
          <a:bodyPr wrap="square" rtlCol="0">
            <a:spAutoFit/>
          </a:bodyPr>
          <a:lstStyle/>
          <a:p>
            <a:r>
              <a:rPr lang="en-US" sz="1600" u="sng" dirty="0" smtClean="0"/>
              <a:t>ACS</a:t>
            </a:r>
            <a:endParaRPr lang="en-US" sz="1600" u="sng" dirty="0"/>
          </a:p>
        </p:txBody>
      </p:sp>
      <p:sp>
        <p:nvSpPr>
          <p:cNvPr id="1037" name="TextBox 1036"/>
          <p:cNvSpPr txBox="1"/>
          <p:nvPr/>
        </p:nvSpPr>
        <p:spPr>
          <a:xfrm>
            <a:off x="38404800" y="11887200"/>
            <a:ext cx="990600" cy="461665"/>
          </a:xfrm>
          <a:prstGeom prst="rect">
            <a:avLst/>
          </a:prstGeom>
          <a:noFill/>
        </p:spPr>
        <p:txBody>
          <a:bodyPr wrap="square" rtlCol="0">
            <a:spAutoFit/>
          </a:bodyPr>
          <a:lstStyle/>
          <a:p>
            <a:pPr>
              <a:lnSpc>
                <a:spcPct val="150000"/>
              </a:lnSpc>
            </a:pPr>
            <a:r>
              <a:rPr lang="el-GR" sz="1600" b="1" u="sng" dirty="0" smtClean="0"/>
              <a:t>∆</a:t>
            </a:r>
            <a:r>
              <a:rPr lang="en-US" sz="1600" b="1" u="sng" dirty="0" smtClean="0"/>
              <a:t>-</a:t>
            </a:r>
            <a:r>
              <a:rPr lang="en-US" sz="1600" b="1" u="sng" dirty="0" smtClean="0"/>
              <a:t>9</a:t>
            </a:r>
            <a:r>
              <a:rPr lang="en-US" sz="1600" b="1" u="sng" dirty="0" smtClean="0"/>
              <a:t> </a:t>
            </a:r>
            <a:r>
              <a:rPr lang="en-US" sz="1600" b="1" u="sng" dirty="0" err="1" smtClean="0"/>
              <a:t>desat</a:t>
            </a:r>
            <a:endParaRPr lang="en-US" sz="1600" b="1" dirty="0" smtClean="0"/>
          </a:p>
        </p:txBody>
      </p:sp>
      <p:pic>
        <p:nvPicPr>
          <p:cNvPr id="3" name="Picture 3" descr="F:\DH\My Documents\Societies, Meetings\AOCS\AOCS-12\poster\starch.jpeg"/>
          <p:cNvPicPr>
            <a:picLocks noChangeAspect="1" noChangeArrowheads="1"/>
          </p:cNvPicPr>
          <p:nvPr/>
        </p:nvPicPr>
        <p:blipFill>
          <a:blip r:embed="rId3" cstate="print"/>
          <a:srcRect/>
          <a:stretch>
            <a:fillRect/>
          </a:stretch>
        </p:blipFill>
        <p:spPr bwMode="auto">
          <a:xfrm>
            <a:off x="17673328" y="22549436"/>
            <a:ext cx="1243013" cy="1434513"/>
          </a:xfrm>
          <a:prstGeom prst="rect">
            <a:avLst/>
          </a:prstGeom>
          <a:noFill/>
        </p:spPr>
      </p:pic>
      <p:sp>
        <p:nvSpPr>
          <p:cNvPr id="1045" name="TextBox 1044"/>
          <p:cNvSpPr txBox="1"/>
          <p:nvPr/>
        </p:nvSpPr>
        <p:spPr>
          <a:xfrm>
            <a:off x="18816329" y="23926800"/>
            <a:ext cx="1148071" cy="230832"/>
          </a:xfrm>
          <a:prstGeom prst="rect">
            <a:avLst/>
          </a:prstGeom>
          <a:noFill/>
        </p:spPr>
        <p:txBody>
          <a:bodyPr wrap="none" rtlCol="0">
            <a:spAutoFit/>
          </a:bodyPr>
          <a:lstStyle/>
          <a:p>
            <a:r>
              <a:rPr lang="en-US" sz="900" dirty="0" smtClean="0"/>
              <a:t>Zeeman </a:t>
            </a:r>
            <a:r>
              <a:rPr lang="en-US" sz="900" dirty="0" smtClean="0"/>
              <a:t>et al. </a:t>
            </a:r>
            <a:r>
              <a:rPr lang="en-US" sz="900" dirty="0" smtClean="0"/>
              <a:t>(2010</a:t>
            </a:r>
            <a:r>
              <a:rPr lang="en-US" sz="900" dirty="0" smtClean="0"/>
              <a:t>)</a:t>
            </a:r>
            <a:endParaRPr lang="en-US" sz="900" dirty="0"/>
          </a:p>
        </p:txBody>
      </p:sp>
      <p:sp>
        <p:nvSpPr>
          <p:cNvPr id="1106" name="TextBox 1105"/>
          <p:cNvSpPr txBox="1"/>
          <p:nvPr/>
        </p:nvSpPr>
        <p:spPr>
          <a:xfrm>
            <a:off x="15582900" y="21334904"/>
            <a:ext cx="2400300" cy="338554"/>
          </a:xfrm>
          <a:prstGeom prst="rect">
            <a:avLst/>
          </a:prstGeom>
          <a:noFill/>
        </p:spPr>
        <p:txBody>
          <a:bodyPr wrap="square" rtlCol="0">
            <a:spAutoFit/>
          </a:bodyPr>
          <a:lstStyle/>
          <a:p>
            <a:pPr algn="ctr"/>
            <a:r>
              <a:rPr lang="en-US" sz="1600" dirty="0" smtClean="0"/>
              <a:t>G1P</a:t>
            </a:r>
            <a:endParaRPr lang="en-US" sz="1600" dirty="0"/>
          </a:p>
        </p:txBody>
      </p:sp>
      <p:sp>
        <p:nvSpPr>
          <p:cNvPr id="1108" name="TextBox 1107"/>
          <p:cNvSpPr txBox="1"/>
          <p:nvPr/>
        </p:nvSpPr>
        <p:spPr>
          <a:xfrm>
            <a:off x="16163068" y="22402800"/>
            <a:ext cx="1362932" cy="338554"/>
          </a:xfrm>
          <a:prstGeom prst="rect">
            <a:avLst/>
          </a:prstGeom>
          <a:noFill/>
        </p:spPr>
        <p:txBody>
          <a:bodyPr wrap="square" rtlCol="0">
            <a:spAutoFit/>
          </a:bodyPr>
          <a:lstStyle/>
          <a:p>
            <a:pPr algn="ctr"/>
            <a:r>
              <a:rPr lang="en-US" sz="1600" dirty="0" smtClean="0"/>
              <a:t>ADP-Glucose</a:t>
            </a:r>
            <a:endParaRPr lang="en-US" sz="1600" dirty="0"/>
          </a:p>
        </p:txBody>
      </p:sp>
      <p:sp>
        <p:nvSpPr>
          <p:cNvPr id="1109" name="TextBox 1108"/>
          <p:cNvSpPr txBox="1"/>
          <p:nvPr/>
        </p:nvSpPr>
        <p:spPr>
          <a:xfrm>
            <a:off x="16848868" y="23545800"/>
            <a:ext cx="981932" cy="338554"/>
          </a:xfrm>
          <a:prstGeom prst="rect">
            <a:avLst/>
          </a:prstGeom>
          <a:noFill/>
        </p:spPr>
        <p:txBody>
          <a:bodyPr wrap="square" rtlCol="0">
            <a:spAutoFit/>
          </a:bodyPr>
          <a:lstStyle/>
          <a:p>
            <a:pPr algn="ctr"/>
            <a:r>
              <a:rPr lang="en-US" sz="1600" dirty="0" smtClean="0"/>
              <a:t>Starch</a:t>
            </a:r>
            <a:endParaRPr lang="en-US" sz="1600" dirty="0"/>
          </a:p>
        </p:txBody>
      </p:sp>
      <p:sp>
        <p:nvSpPr>
          <p:cNvPr id="1150" name="TextBox 1149"/>
          <p:cNvSpPr txBox="1"/>
          <p:nvPr/>
        </p:nvSpPr>
        <p:spPr>
          <a:xfrm>
            <a:off x="15976600" y="20921246"/>
            <a:ext cx="1049153" cy="338554"/>
          </a:xfrm>
          <a:prstGeom prst="rect">
            <a:avLst/>
          </a:prstGeom>
          <a:noFill/>
        </p:spPr>
        <p:txBody>
          <a:bodyPr wrap="square" rtlCol="0">
            <a:spAutoFit/>
          </a:bodyPr>
          <a:lstStyle/>
          <a:p>
            <a:pPr algn="ctr"/>
            <a:r>
              <a:rPr lang="en-US" sz="1600" b="1" dirty="0" err="1" smtClean="0"/>
              <a:t>PGI</a:t>
            </a:r>
            <a:endParaRPr lang="en-US" sz="1600" b="1" dirty="0"/>
          </a:p>
        </p:txBody>
      </p:sp>
      <p:sp>
        <p:nvSpPr>
          <p:cNvPr id="1153" name="TextBox 1152"/>
          <p:cNvSpPr txBox="1"/>
          <p:nvPr/>
        </p:nvSpPr>
        <p:spPr>
          <a:xfrm>
            <a:off x="15849600" y="21741825"/>
            <a:ext cx="1049153" cy="584775"/>
          </a:xfrm>
          <a:prstGeom prst="rect">
            <a:avLst/>
          </a:prstGeom>
          <a:noFill/>
        </p:spPr>
        <p:txBody>
          <a:bodyPr wrap="square" rtlCol="0">
            <a:spAutoFit/>
          </a:bodyPr>
          <a:lstStyle/>
          <a:p>
            <a:pPr algn="ctr"/>
            <a:r>
              <a:rPr lang="en-US" sz="1600" b="1" dirty="0" smtClean="0"/>
              <a:t>ADP-G  </a:t>
            </a:r>
            <a:r>
              <a:rPr lang="en-US" sz="1600" b="1" dirty="0" err="1" smtClean="0"/>
              <a:t>PPase</a:t>
            </a:r>
            <a:endParaRPr lang="en-US" sz="1600" b="1" dirty="0"/>
          </a:p>
        </p:txBody>
      </p:sp>
      <p:sp>
        <p:nvSpPr>
          <p:cNvPr id="1154" name="TextBox 1153"/>
          <p:cNvSpPr txBox="1"/>
          <p:nvPr/>
        </p:nvSpPr>
        <p:spPr>
          <a:xfrm>
            <a:off x="16248247" y="22860000"/>
            <a:ext cx="1049153" cy="584775"/>
          </a:xfrm>
          <a:prstGeom prst="rect">
            <a:avLst/>
          </a:prstGeom>
          <a:noFill/>
        </p:spPr>
        <p:txBody>
          <a:bodyPr wrap="square" rtlCol="0">
            <a:spAutoFit/>
          </a:bodyPr>
          <a:lstStyle/>
          <a:p>
            <a:pPr algn="ctr"/>
            <a:r>
              <a:rPr lang="en-US" sz="1600" b="1" dirty="0" smtClean="0"/>
              <a:t>Starch synthase</a:t>
            </a:r>
            <a:endParaRPr lang="en-US" sz="1600" b="1" dirty="0"/>
          </a:p>
        </p:txBody>
      </p:sp>
      <p:sp>
        <p:nvSpPr>
          <p:cNvPr id="1173" name="TextBox 1172"/>
          <p:cNvSpPr txBox="1"/>
          <p:nvPr/>
        </p:nvSpPr>
        <p:spPr>
          <a:xfrm>
            <a:off x="45465685" y="11887200"/>
            <a:ext cx="834887" cy="338554"/>
          </a:xfrm>
          <a:prstGeom prst="rect">
            <a:avLst/>
          </a:prstGeom>
          <a:noFill/>
        </p:spPr>
        <p:txBody>
          <a:bodyPr wrap="square" rtlCol="0">
            <a:spAutoFit/>
          </a:bodyPr>
          <a:lstStyle/>
          <a:p>
            <a:r>
              <a:rPr lang="en-US" sz="1600" u="sng" dirty="0" smtClean="0"/>
              <a:t>*</a:t>
            </a:r>
            <a:endParaRPr lang="en-US" sz="1600"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2935</TotalTime>
  <Words>1406</Words>
  <Application>Microsoft Office PowerPoint</Application>
  <PresentationFormat>Custom</PresentationFormat>
  <Paragraphs>223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Craig Schluttenhofer</dc:creator>
  <cp:lastModifiedBy>dhildebr</cp:lastModifiedBy>
  <cp:revision>153</cp:revision>
  <dcterms:created xsi:type="dcterms:W3CDTF">2012-04-20T02:30:11Z</dcterms:created>
  <dcterms:modified xsi:type="dcterms:W3CDTF">2012-04-27T20:48:32Z</dcterms:modified>
</cp:coreProperties>
</file>